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beri Jean Patrick" initials="TJ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autoAdjust="0"/>
    <p:restoredTop sz="90929" autoAdjust="0"/>
  </p:normalViewPr>
  <p:slideViewPr>
    <p:cSldViewPr>
      <p:cViewPr varScale="1">
        <p:scale>
          <a:sx n="116" d="100"/>
          <a:sy n="116" d="100"/>
        </p:scale>
        <p:origin x="21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08T11:43:49.274" idx="1">
    <p:pos x="3575" y="519"/>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A612500-BF4B-4140-9B69-9A46D94D7AA0}" type="slidenum">
              <a:rPr lang="fr-FR"/>
              <a:pPr>
                <a:defRPr/>
              </a:pPr>
              <a:t>‹N°›</a:t>
            </a:fld>
            <a:endParaRPr lang="fr-FR"/>
          </a:p>
        </p:txBody>
      </p:sp>
    </p:spTree>
    <p:extLst>
      <p:ext uri="{BB962C8B-B14F-4D97-AF65-F5344CB8AC3E}">
        <p14:creationId xmlns:p14="http://schemas.microsoft.com/office/powerpoint/2010/main" val="4184849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A15EB6-2C31-436A-8928-0B900FE3ACC9}" type="slidenum">
              <a:rPr lang="fr-FR"/>
              <a:pPr/>
              <a:t>1</a:t>
            </a:fld>
            <a:endParaRPr lang="fr-F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B17154-DB72-4712-B915-6604FD4446AC}" type="slidenum">
              <a:rPr lang="fr-FR"/>
              <a:pPr/>
              <a:t>10</a:t>
            </a:fld>
            <a:endParaRPr lang="fr-FR"/>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4978DDB-482E-4D51-8A6F-00592D219281}" type="slidenum">
              <a:rPr lang="fr-FR"/>
              <a:pPr/>
              <a:t>11</a:t>
            </a:fld>
            <a:endParaRPr lang="fr-F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8A45C84-105B-49E5-8736-AE71F39816FD}" type="slidenum">
              <a:rPr lang="fr-FR"/>
              <a:pPr/>
              <a:t>12</a:t>
            </a:fld>
            <a:endParaRPr lang="fr-F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3E91014-E006-4CAE-BF5A-76D1510C9BD4}" type="slidenum">
              <a:rPr lang="fr-FR"/>
              <a:pPr/>
              <a:t>13</a:t>
            </a:fld>
            <a:endParaRPr lang="fr-F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67A6FA4-0C45-4807-9619-6FB375AB2D5D}" type="slidenum">
              <a:rPr lang="fr-FR"/>
              <a:pPr/>
              <a:t>14</a:t>
            </a:fld>
            <a:endParaRPr lang="fr-F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F7707B9-C308-4378-B6AB-AD7551588D5F}" type="slidenum">
              <a:rPr lang="fr-FR"/>
              <a:pPr/>
              <a:t>15</a:t>
            </a:fld>
            <a:endParaRPr lang="fr-F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2C07030-C839-4432-AC2B-461C5653881F}" type="slidenum">
              <a:rPr lang="fr-FR"/>
              <a:pPr/>
              <a:t>16</a:t>
            </a:fld>
            <a:endParaRPr lang="fr-F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95C8A49-D484-40E9-B6D0-6BD8321313FA}" type="slidenum">
              <a:rPr lang="fr-FR"/>
              <a:pPr/>
              <a:t>2</a:t>
            </a:fld>
            <a:endParaRPr lang="fr-F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B22B931-D5AA-481D-9121-C9146D26E512}" type="slidenum">
              <a:rPr lang="fr-FR"/>
              <a:pPr/>
              <a:t>3</a:t>
            </a:fld>
            <a:endParaRPr lang="fr-F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EC1A3B3-B9D6-4FAE-B9E2-6AFEBCBF1410}" type="slidenum">
              <a:rPr lang="fr-FR"/>
              <a:pPr/>
              <a:t>4</a:t>
            </a:fld>
            <a:endParaRPr lang="fr-FR"/>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7237666-4AE0-4F56-9498-D4FC1147251B}" type="slidenum">
              <a:rPr lang="fr-FR"/>
              <a:pPr/>
              <a:t>5</a:t>
            </a:fld>
            <a:endParaRPr lang="fr-F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1B7D033-8515-4C11-B213-DCF82F3E663D}" type="slidenum">
              <a:rPr lang="fr-FR"/>
              <a:pPr/>
              <a:t>6</a:t>
            </a:fld>
            <a:endParaRPr lang="fr-F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96BF268-84F5-45DB-8CB0-9CC4B92E9B4C}" type="slidenum">
              <a:rPr lang="fr-FR"/>
              <a:pPr/>
              <a:t>7</a:t>
            </a:fld>
            <a:endParaRPr lang="fr-F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A239137-8A47-4161-B750-0B1DE4E9A1B1}" type="slidenum">
              <a:rPr lang="fr-FR"/>
              <a:pPr/>
              <a:t>8</a:t>
            </a:fld>
            <a:endParaRPr lang="fr-F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3477AF6-FC12-4C1A-81C2-D59824614961}" type="slidenum">
              <a:rPr lang="fr-FR"/>
              <a:pPr/>
              <a:t>9</a:t>
            </a:fld>
            <a:endParaRPr lang="fr-F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D558F449-E7FD-47B1-A885-434827B3D975}"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983F68DD-ABCE-4E1F-9BF9-8838D0CA281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B6EAA7B9-4B55-410F-8C5F-A823196F7855}"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79E5EF7-EC32-4CCC-8FA6-260AF62E796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765133A-66F7-4A70-A012-A547A3E1303C}"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98F81B45-0329-4410-A983-69BA4F7C318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49D76299-5773-4339-AC04-ECBFA03007A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C6A632E6-3F0A-44C4-8E47-081F427511E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0D48754F-DF56-4CB5-A42B-DE748B9B7E0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DBE256FB-E85E-42FB-9780-EEBF95ED769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408BFD53-DD35-4909-BE1B-999E880FD1C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a:t>Cliquez pour modifier le style du titre</a:t>
            </a:r>
            <a:endParaRPr lang="en-US"/>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F23BF750-0B9B-44C3-9B10-10B22638DC59}" type="slidenum">
              <a:rPr lang="fr-FR"/>
              <a:pPr>
                <a:defRPr/>
              </a:pPr>
              <a:t>‹N°›</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6" r:id="rId1"/>
    <p:sldLayoutId id="2147483678" r:id="rId2"/>
    <p:sldLayoutId id="2147483687" r:id="rId3"/>
    <p:sldLayoutId id="2147483679" r:id="rId4"/>
    <p:sldLayoutId id="2147483680" r:id="rId5"/>
    <p:sldLayoutId id="2147483681" r:id="rId6"/>
    <p:sldLayoutId id="2147483682" r:id="rId7"/>
    <p:sldLayoutId id="2147483683" r:id="rId8"/>
    <p:sldLayoutId id="2147483688" r:id="rId9"/>
    <p:sldLayoutId id="2147483684" r:id="rId10"/>
    <p:sldLayoutId id="2147483685"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hyperlink" Target="http://www.clubic.com/article-13957-1-les-configurations-completes-de-reference.html" TargetMode="Externa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hyperlink" Target="https://www.youtube.com/watch?reload=9&amp;v=8ojRYnokyrE" TargetMode="External"/><Relationship Id="rId4" Type="http://schemas.openxmlformats.org/officeDocument/2006/relationships/hyperlink" Target="http://www.clubic.com/article-66115-1-monter-configurer-pc-generation.html"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hyperlink" Target="https://www.crucial.fr/compatible-upgrade-for/gigabyte/ga-z270x-ultra-gamin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5123" name="Picture 20" descr="Résultat de recherche d'images pour &quot;image boitier cougar&quot;"/>
          <p:cNvPicPr>
            <a:picLocks noChangeAspect="1" noChangeArrowheads="1"/>
          </p:cNvPicPr>
          <p:nvPr/>
        </p:nvPicPr>
        <p:blipFill>
          <a:blip r:embed="rId3" cstate="print"/>
          <a:stretch>
            <a:fillRect/>
          </a:stretch>
        </p:blipFill>
        <p:spPr bwMode="auto">
          <a:xfrm>
            <a:off x="395535" y="476672"/>
            <a:ext cx="3070268" cy="2088232"/>
          </a:xfrm>
          <a:prstGeom prst="rect">
            <a:avLst/>
          </a:prstGeom>
          <a:ln>
            <a:noFill/>
          </a:ln>
          <a:effectLst>
            <a:softEdge rad="112500"/>
          </a:effectLst>
        </p:spPr>
      </p:pic>
      <p:pic>
        <p:nvPicPr>
          <p:cNvPr id="5122" name="Picture 18" descr="Résultat de recherche d'images pour &quot;image boitier cougar&quot;"/>
          <p:cNvPicPr>
            <a:picLocks noChangeAspect="1" noChangeArrowheads="1"/>
          </p:cNvPicPr>
          <p:nvPr/>
        </p:nvPicPr>
        <p:blipFill>
          <a:blip r:embed="rId4" cstate="print"/>
          <a:srcRect/>
          <a:stretch>
            <a:fillRect/>
          </a:stretch>
        </p:blipFill>
        <p:spPr bwMode="auto">
          <a:xfrm>
            <a:off x="7020272" y="188640"/>
            <a:ext cx="1810919" cy="2396944"/>
          </a:xfrm>
          <a:prstGeom prst="rect">
            <a:avLst/>
          </a:prstGeom>
          <a:ln>
            <a:noFill/>
          </a:ln>
          <a:effectLst>
            <a:softEdge rad="112500"/>
          </a:effectLst>
        </p:spPr>
      </p:pic>
      <p:sp>
        <p:nvSpPr>
          <p:cNvPr id="6147" name="Rectangle 3"/>
          <p:cNvSpPr>
            <a:spLocks noGrp="1" noChangeArrowheads="1"/>
          </p:cNvSpPr>
          <p:nvPr>
            <p:ph type="ctrTitle"/>
          </p:nvPr>
        </p:nvSpPr>
        <p:spPr>
          <a:xfrm>
            <a:off x="683568" y="2996952"/>
            <a:ext cx="7772400" cy="1440160"/>
          </a:xfrm>
        </p:spPr>
        <p:txBody>
          <a:bodyPr>
            <a:normAutofit fontScale="90000"/>
          </a:bodyPr>
          <a:lstStyle/>
          <a:p>
            <a:pPr fontAlgn="auto">
              <a:spcAft>
                <a:spcPts val="0"/>
              </a:spcAft>
              <a:defRPr/>
            </a:pPr>
            <a:r>
              <a:rPr lang="fr-FR" dirty="0">
                <a:solidFill>
                  <a:srgbClr val="00B0F0"/>
                </a:solidFill>
                <a:latin typeface="Comic Sans MS" pitchFamily="66" charset="0"/>
              </a:rPr>
              <a:t>Bien choisir son nouvel ordinateur</a:t>
            </a:r>
            <a:br>
              <a:rPr lang="fr-FR" dirty="0">
                <a:solidFill>
                  <a:srgbClr val="FFFF00"/>
                </a:solidFill>
              </a:rPr>
            </a:br>
            <a:endParaRPr lang="fr-FR" sz="2400" dirty="0">
              <a:solidFill>
                <a:srgbClr val="FFFF00"/>
              </a:solidFill>
            </a:endParaRPr>
          </a:p>
        </p:txBody>
      </p:sp>
      <p:sp>
        <p:nvSpPr>
          <p:cNvPr id="7" name="Espace réservé du numéro de diapositive 5"/>
          <p:cNvSpPr>
            <a:spLocks noGrp="1"/>
          </p:cNvSpPr>
          <p:nvPr>
            <p:ph type="sldNum" sz="quarter" idx="12"/>
          </p:nvPr>
        </p:nvSpPr>
        <p:spPr/>
        <p:txBody>
          <a:bodyPr/>
          <a:lstStyle/>
          <a:p>
            <a:pPr>
              <a:defRPr/>
            </a:pPr>
            <a:fld id="{4E52765B-C55D-40E4-B9DF-186488C16E4A}" type="slidenum">
              <a:rPr lang="fr-FR"/>
              <a:pPr>
                <a:defRPr/>
              </a:pPr>
              <a:t>1</a:t>
            </a:fld>
            <a:endParaRPr lang="fr-FR"/>
          </a:p>
        </p:txBody>
      </p:sp>
      <p:sp>
        <p:nvSpPr>
          <p:cNvPr id="6158" name="Text Box 14"/>
          <p:cNvSpPr txBox="1">
            <a:spLocks noChangeArrowheads="1"/>
          </p:cNvSpPr>
          <p:nvPr/>
        </p:nvSpPr>
        <p:spPr bwMode="auto">
          <a:xfrm>
            <a:off x="4211960" y="188640"/>
            <a:ext cx="1425575" cy="338554"/>
          </a:xfrm>
          <a:prstGeom prst="rect">
            <a:avLst/>
          </a:prstGeom>
          <a:noFill/>
          <a:ln w="9525">
            <a:noFill/>
            <a:miter lim="800000"/>
            <a:headEnd/>
            <a:tailEnd/>
          </a:ln>
        </p:spPr>
        <p:txBody>
          <a:bodyPr wrap="square">
            <a:spAutoFit/>
          </a:bodyPr>
          <a:lstStyle/>
          <a:p>
            <a:pPr algn="ctr">
              <a:spcBef>
                <a:spcPct val="50000"/>
              </a:spcBef>
            </a:pPr>
            <a:r>
              <a:rPr lang="fr-FR" sz="1600" dirty="0">
                <a:solidFill>
                  <a:schemeClr val="bg1"/>
                </a:solidFill>
              </a:rPr>
              <a:t>Octobre 2022</a:t>
            </a:r>
          </a:p>
        </p:txBody>
      </p:sp>
      <p:sp>
        <p:nvSpPr>
          <p:cNvPr id="5127" name="AutoShape 24" descr="Résultat de recherche d'images pour &quot;image portable gamer&quo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fr-FR"/>
          </a:p>
        </p:txBody>
      </p:sp>
      <p:sp>
        <p:nvSpPr>
          <p:cNvPr id="5128" name="AutoShape 26" descr="Résultat de recherche d'images pour &quot;image portable gamer&quot;"/>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fr-FR"/>
          </a:p>
        </p:txBody>
      </p:sp>
      <p:pic>
        <p:nvPicPr>
          <p:cNvPr id="5129" name="Picture 28" descr="Résultat de recherche d'images pour &quot;image portable gamer&quot;"/>
          <p:cNvPicPr>
            <a:picLocks noChangeAspect="1" noChangeArrowheads="1"/>
          </p:cNvPicPr>
          <p:nvPr/>
        </p:nvPicPr>
        <p:blipFill>
          <a:blip r:embed="rId5" cstate="print"/>
          <a:srcRect/>
          <a:stretch>
            <a:fillRect/>
          </a:stretch>
        </p:blipFill>
        <p:spPr bwMode="auto">
          <a:xfrm>
            <a:off x="2987824" y="4725144"/>
            <a:ext cx="2809031" cy="1970514"/>
          </a:xfrm>
          <a:prstGeom prst="rect">
            <a:avLst/>
          </a:prstGeom>
          <a:ln>
            <a:noFill/>
          </a:ln>
          <a:effectLst>
            <a:softEdge rad="112500"/>
          </a:effectLst>
        </p:spPr>
      </p:pic>
      <p:pic>
        <p:nvPicPr>
          <p:cNvPr id="5130"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
        <p:nvSpPr>
          <p:cNvPr id="5132" name="AutoShape 12"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additive="base">
                                        <p:cTn id="12" dur="500" fill="hold"/>
                                        <p:tgtEl>
                                          <p:spTgt spid="6158"/>
                                        </p:tgtEl>
                                        <p:attrNameLst>
                                          <p:attrName>ppt_x</p:attrName>
                                        </p:attrNameLst>
                                      </p:cBhvr>
                                      <p:tavLst>
                                        <p:tav tm="0">
                                          <p:val>
                                            <p:strVal val="0-#ppt_w/2"/>
                                          </p:val>
                                        </p:tav>
                                        <p:tav tm="100000">
                                          <p:val>
                                            <p:strVal val="#ppt_x"/>
                                          </p:val>
                                        </p:tav>
                                      </p:tavLst>
                                    </p:anim>
                                    <p:anim calcmode="lin" valueType="num">
                                      <p:cBhvr additive="base">
                                        <p:cTn id="13" dur="500" fill="hold"/>
                                        <p:tgtEl>
                                          <p:spTgt spid="615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2000"/>
                                        <p:tgtEl>
                                          <p:spTgt spid="5123"/>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2000"/>
                                        <p:tgtEl>
                                          <p:spTgt spid="5122"/>
                                        </p:tgtEl>
                                      </p:cBhvr>
                                    </p:animEffect>
                                  </p:childTnLst>
                                </p:cTn>
                              </p:par>
                              <p:par>
                                <p:cTn id="21" presetID="10" presetClass="entr" presetSubtype="0" fill="hold" nodeType="withEffect">
                                  <p:stCondLst>
                                    <p:cond delay="0"/>
                                  </p:stCondLst>
                                  <p:childTnLst>
                                    <p:set>
                                      <p:cBhvr>
                                        <p:cTn id="22" dur="1" fill="hold">
                                          <p:stCondLst>
                                            <p:cond delay="0"/>
                                          </p:stCondLst>
                                        </p:cTn>
                                        <p:tgtEl>
                                          <p:spTgt spid="5129"/>
                                        </p:tgtEl>
                                        <p:attrNameLst>
                                          <p:attrName>style.visibility</p:attrName>
                                        </p:attrNameLst>
                                      </p:cBhvr>
                                      <p:to>
                                        <p:strVal val="visible"/>
                                      </p:to>
                                    </p:set>
                                    <p:animEffect transition="in" filter="fade">
                                      <p:cBhvr>
                                        <p:cTn id="23"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5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7F7E1356-DD97-4514-98BB-A35EE3EBA869}" type="slidenum">
              <a:rPr lang="fr-FR"/>
              <a:pPr>
                <a:defRPr/>
              </a:pPr>
              <a:t>10</a:t>
            </a:fld>
            <a:endParaRPr lang="fr-FR"/>
          </a:p>
        </p:txBody>
      </p:sp>
      <p:sp>
        <p:nvSpPr>
          <p:cNvPr id="36867" name="Rectangle 3"/>
          <p:cNvSpPr>
            <a:spLocks noChangeArrowheads="1"/>
          </p:cNvSpPr>
          <p:nvPr/>
        </p:nvSpPr>
        <p:spPr bwMode="auto">
          <a:xfrm>
            <a:off x="2114550" y="0"/>
            <a:ext cx="4913313" cy="579438"/>
          </a:xfrm>
          <a:prstGeom prst="rect">
            <a:avLst/>
          </a:prstGeom>
          <a:noFill/>
          <a:ln w="9525">
            <a:noFill/>
            <a:miter lim="800000"/>
            <a:headEnd/>
            <a:tailEnd/>
          </a:ln>
        </p:spPr>
        <p:txBody>
          <a:bodyPr wrap="none">
            <a:spAutoFit/>
          </a:bodyPr>
          <a:lstStyle/>
          <a:p>
            <a:r>
              <a:rPr lang="fr-FR" sz="3200" b="1">
                <a:solidFill>
                  <a:srgbClr val="FFFF00"/>
                </a:solidFill>
                <a:latin typeface="FNACRegular-Bold" charset="0"/>
              </a:rPr>
              <a:t>Chipset ou carte graphique</a:t>
            </a:r>
          </a:p>
        </p:txBody>
      </p:sp>
      <p:pic>
        <p:nvPicPr>
          <p:cNvPr id="36869" name="Picture 5" descr="C:\Documents and Settings\Propriétaire\Mes documents\informatique\images\carte graphique.gif"/>
          <p:cNvPicPr>
            <a:picLocks noChangeAspect="1" noChangeArrowheads="1"/>
          </p:cNvPicPr>
          <p:nvPr/>
        </p:nvPicPr>
        <p:blipFill>
          <a:blip r:embed="rId3" cstate="print"/>
          <a:stretch>
            <a:fillRect/>
          </a:stretch>
        </p:blipFill>
        <p:spPr bwMode="auto">
          <a:xfrm>
            <a:off x="6757424" y="908720"/>
            <a:ext cx="2248011"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70" name="Text Box 6"/>
          <p:cNvSpPr txBox="1">
            <a:spLocks noChangeArrowheads="1"/>
          </p:cNvSpPr>
          <p:nvPr/>
        </p:nvSpPr>
        <p:spPr bwMode="auto">
          <a:xfrm>
            <a:off x="0" y="762000"/>
            <a:ext cx="6172200" cy="861774"/>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Là aussi, la vitesse de traitement et la quantité de mémoire disponible sont les éléments clés de la performance des liaisons toujours plus rapides, comme le PCI Express.</a:t>
            </a:r>
          </a:p>
        </p:txBody>
      </p:sp>
      <p:sp>
        <p:nvSpPr>
          <p:cNvPr id="36871" name="Text Box 7"/>
          <p:cNvSpPr txBox="1">
            <a:spLocks noChangeArrowheads="1"/>
          </p:cNvSpPr>
          <p:nvPr/>
        </p:nvSpPr>
        <p:spPr bwMode="auto">
          <a:xfrm>
            <a:off x="0" y="2060848"/>
            <a:ext cx="8763000" cy="1846659"/>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FF00"/>
                </a:solidFill>
              </a:rPr>
              <a:t> </a:t>
            </a:r>
            <a:r>
              <a:rPr lang="fr-FR" sz="1600" dirty="0">
                <a:solidFill>
                  <a:schemeClr val="bg2"/>
                </a:solidFill>
                <a:latin typeface="Comic Sans MS" pitchFamily="66" charset="0"/>
              </a:rPr>
              <a:t>Si vous voulez jouer, monter de la vidéo ou regarder des dvd HD</a:t>
            </a:r>
            <a:br>
              <a:rPr lang="fr-FR" sz="1600" dirty="0">
                <a:solidFill>
                  <a:schemeClr val="bg2"/>
                </a:solidFill>
                <a:latin typeface="Comic Sans MS" pitchFamily="66" charset="0"/>
              </a:rPr>
            </a:br>
            <a:r>
              <a:rPr lang="fr-FR" sz="1600" dirty="0">
                <a:solidFill>
                  <a:schemeClr val="bg2"/>
                </a:solidFill>
                <a:latin typeface="Comic Sans MS" pitchFamily="66" charset="0"/>
              </a:rPr>
              <a:t>une carte vidéo est indispensable</a:t>
            </a:r>
          </a:p>
          <a:p>
            <a:pPr>
              <a:spcBef>
                <a:spcPct val="50000"/>
              </a:spcBef>
              <a:buClr>
                <a:schemeClr val="bg2"/>
              </a:buClr>
              <a:buFont typeface="Wingdings" pitchFamily="2" charset="2"/>
              <a:buChar char="Ø"/>
            </a:pPr>
            <a:r>
              <a:rPr lang="fr-FR" sz="1600" dirty="0">
                <a:solidFill>
                  <a:schemeClr val="bg2"/>
                </a:solidFill>
                <a:latin typeface="Comic Sans MS" pitchFamily="66" charset="0"/>
              </a:rPr>
              <a:t>Il faut de toutes façons éviter le chipset vidéo intégré sur la carte mère utilisant une partie de la mémoire vive de l'ordinateur ( mémoire partagée )</a:t>
            </a:r>
          </a:p>
          <a:p>
            <a:pPr>
              <a:spcBef>
                <a:spcPct val="50000"/>
              </a:spcBef>
              <a:buClr>
                <a:schemeClr val="bg2"/>
              </a:buClr>
              <a:buFont typeface="Wingdings" pitchFamily="2" charset="2"/>
              <a:buChar char="Ø"/>
            </a:pPr>
            <a:r>
              <a:rPr lang="fr-FR" sz="1600" dirty="0">
                <a:solidFill>
                  <a:schemeClr val="bg2"/>
                </a:solidFill>
                <a:latin typeface="Comic Sans MS" pitchFamily="66" charset="0"/>
              </a:rPr>
              <a:t>Pour les jeux vidéo actuels une carte très musclée est indispensable (</a:t>
            </a:r>
            <a:r>
              <a:rPr lang="fr-FR" sz="1600" dirty="0" err="1">
                <a:solidFill>
                  <a:schemeClr val="bg2"/>
                </a:solidFill>
                <a:latin typeface="Comic Sans MS" pitchFamily="66" charset="0"/>
              </a:rPr>
              <a:t>GTX</a:t>
            </a:r>
            <a:r>
              <a:rPr lang="fr-FR" sz="1600" dirty="0">
                <a:solidFill>
                  <a:schemeClr val="bg2"/>
                </a:solidFill>
                <a:latin typeface="Comic Sans MS" pitchFamily="66" charset="0"/>
              </a:rPr>
              <a:t> limité </a:t>
            </a:r>
            <a:r>
              <a:rPr lang="fr-FR" sz="1600" dirty="0" err="1">
                <a:solidFill>
                  <a:schemeClr val="bg2"/>
                </a:solidFill>
                <a:latin typeface="Comic Sans MS" pitchFamily="66" charset="0"/>
              </a:rPr>
              <a:t>RTX</a:t>
            </a:r>
            <a:r>
              <a:rPr lang="fr-FR" sz="1600" dirty="0">
                <a:solidFill>
                  <a:schemeClr val="bg2"/>
                </a:solidFill>
                <a:latin typeface="Comic Sans MS" pitchFamily="66" charset="0"/>
              </a:rPr>
              <a:t> pour NVIDEA) (RX.. Pour AMD) sont de nouveaux </a:t>
            </a:r>
            <a:r>
              <a:rPr lang="fr-FR" sz="1600" dirty="0" err="1">
                <a:solidFill>
                  <a:schemeClr val="bg2"/>
                </a:solidFill>
                <a:latin typeface="Comic Sans MS" pitchFamily="66" charset="0"/>
              </a:rPr>
              <a:t>standart</a:t>
            </a:r>
            <a:r>
              <a:rPr lang="fr-FR" sz="1600" dirty="0">
                <a:solidFill>
                  <a:schemeClr val="bg2"/>
                </a:solidFill>
                <a:latin typeface="Comic Sans MS" pitchFamily="66" charset="0"/>
              </a:rPr>
              <a:t>.</a:t>
            </a:r>
          </a:p>
        </p:txBody>
      </p:sp>
      <p:sp>
        <p:nvSpPr>
          <p:cNvPr id="36873" name="Text Box 9"/>
          <p:cNvSpPr txBox="1">
            <a:spLocks noChangeArrowheads="1"/>
          </p:cNvSpPr>
          <p:nvPr/>
        </p:nvSpPr>
        <p:spPr bwMode="auto">
          <a:xfrm>
            <a:off x="0" y="4201083"/>
            <a:ext cx="8305800" cy="615553"/>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t> </a:t>
            </a:r>
            <a:r>
              <a:rPr lang="fr-FR" sz="1600" dirty="0">
                <a:solidFill>
                  <a:schemeClr val="bg2"/>
                </a:solidFill>
                <a:latin typeface="Comic Sans MS" pitchFamily="66" charset="0"/>
              </a:rPr>
              <a:t>Deux fabricants </a:t>
            </a:r>
            <a:r>
              <a:rPr lang="fr-FR" sz="1600" dirty="0" err="1">
                <a:solidFill>
                  <a:schemeClr val="bg2"/>
                </a:solidFill>
                <a:latin typeface="Comic Sans MS" pitchFamily="66" charset="0"/>
              </a:rPr>
              <a:t>Nvidia</a:t>
            </a:r>
            <a:r>
              <a:rPr lang="fr-FR" sz="1600" dirty="0">
                <a:solidFill>
                  <a:schemeClr val="bg2"/>
                </a:solidFill>
                <a:latin typeface="Comic Sans MS" pitchFamily="66" charset="0"/>
              </a:rPr>
              <a:t> et ATI ( racheté par AMD ) se font une concurrence effrénée</a:t>
            </a:r>
          </a:p>
        </p:txBody>
      </p:sp>
      <p:sp>
        <p:nvSpPr>
          <p:cNvPr id="36874" name="Text Box 10"/>
          <p:cNvSpPr txBox="1">
            <a:spLocks noChangeArrowheads="1"/>
          </p:cNvSpPr>
          <p:nvPr/>
        </p:nvSpPr>
        <p:spPr bwMode="auto">
          <a:xfrm>
            <a:off x="0" y="5229200"/>
            <a:ext cx="8054975" cy="366713"/>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t> </a:t>
            </a:r>
            <a:r>
              <a:rPr lang="fr-FR" sz="1600" dirty="0">
                <a:solidFill>
                  <a:schemeClr val="bg2"/>
                </a:solidFill>
                <a:latin typeface="Comic Sans MS" pitchFamily="66" charset="0"/>
              </a:rPr>
              <a:t>Le port AGP a disparu pour laisser place au PCI express</a:t>
            </a:r>
          </a:p>
        </p:txBody>
      </p:sp>
      <p:pic>
        <p:nvPicPr>
          <p:cNvPr id="14345"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pic>
        <p:nvPicPr>
          <p:cNvPr id="1026" name="Picture 2" descr="C:\Users\tjean\Pictures\radeon.jpg"/>
          <p:cNvPicPr>
            <a:picLocks noChangeAspect="1" noChangeArrowheads="1"/>
          </p:cNvPicPr>
          <p:nvPr/>
        </p:nvPicPr>
        <p:blipFill>
          <a:blip r:embed="rId5" cstate="print"/>
          <a:srcRect/>
          <a:stretch>
            <a:fillRect/>
          </a:stretch>
        </p:blipFill>
        <p:spPr bwMode="auto">
          <a:xfrm>
            <a:off x="6286500" y="508518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6869"/>
                                        </p:tgtEl>
                                        <p:attrNameLst>
                                          <p:attrName>style.visibility</p:attrName>
                                        </p:attrNameLst>
                                      </p:cBhvr>
                                      <p:to>
                                        <p:strVal val="visible"/>
                                      </p:to>
                                    </p:set>
                                    <p:animEffect transition="in" filter="barn(inHorizontal)">
                                      <p:cBhvr>
                                        <p:cTn id="13" dur="500"/>
                                        <p:tgtEl>
                                          <p:spTgt spid="368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6870"/>
                                        </p:tgtEl>
                                        <p:attrNameLst>
                                          <p:attrName>style.visibility</p:attrName>
                                        </p:attrNameLst>
                                      </p:cBhvr>
                                      <p:to>
                                        <p:strVal val="visible"/>
                                      </p:to>
                                    </p:set>
                                    <p:anim calcmode="lin" valueType="num">
                                      <p:cBhvr additive="base">
                                        <p:cTn id="18" dur="500" fill="hold"/>
                                        <p:tgtEl>
                                          <p:spTgt spid="36870"/>
                                        </p:tgtEl>
                                        <p:attrNameLst>
                                          <p:attrName>ppt_x</p:attrName>
                                        </p:attrNameLst>
                                      </p:cBhvr>
                                      <p:tavLst>
                                        <p:tav tm="0">
                                          <p:val>
                                            <p:strVal val="0-#ppt_w/2"/>
                                          </p:val>
                                        </p:tav>
                                        <p:tav tm="100000">
                                          <p:val>
                                            <p:strVal val="#ppt_x"/>
                                          </p:val>
                                        </p:tav>
                                      </p:tavLst>
                                    </p:anim>
                                    <p:anim calcmode="lin" valueType="num">
                                      <p:cBhvr additive="base">
                                        <p:cTn id="19"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6871"/>
                                        </p:tgtEl>
                                        <p:attrNameLst>
                                          <p:attrName>style.visibility</p:attrName>
                                        </p:attrNameLst>
                                      </p:cBhvr>
                                      <p:to>
                                        <p:strVal val="visible"/>
                                      </p:to>
                                    </p:set>
                                    <p:anim calcmode="lin" valueType="num">
                                      <p:cBhvr additive="base">
                                        <p:cTn id="24" dur="500" fill="hold"/>
                                        <p:tgtEl>
                                          <p:spTgt spid="36871"/>
                                        </p:tgtEl>
                                        <p:attrNameLst>
                                          <p:attrName>ppt_x</p:attrName>
                                        </p:attrNameLst>
                                      </p:cBhvr>
                                      <p:tavLst>
                                        <p:tav tm="0">
                                          <p:val>
                                            <p:strVal val="0-#ppt_w/2"/>
                                          </p:val>
                                        </p:tav>
                                        <p:tav tm="100000">
                                          <p:val>
                                            <p:strVal val="#ppt_x"/>
                                          </p:val>
                                        </p:tav>
                                      </p:tavLst>
                                    </p:anim>
                                    <p:anim calcmode="lin" valueType="num">
                                      <p:cBhvr additive="base">
                                        <p:cTn id="25"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6873"/>
                                        </p:tgtEl>
                                        <p:attrNameLst>
                                          <p:attrName>style.visibility</p:attrName>
                                        </p:attrNameLst>
                                      </p:cBhvr>
                                      <p:to>
                                        <p:strVal val="visible"/>
                                      </p:to>
                                    </p:set>
                                    <p:anim calcmode="lin" valueType="num">
                                      <p:cBhvr additive="base">
                                        <p:cTn id="30" dur="500" fill="hold"/>
                                        <p:tgtEl>
                                          <p:spTgt spid="36873"/>
                                        </p:tgtEl>
                                        <p:attrNameLst>
                                          <p:attrName>ppt_x</p:attrName>
                                        </p:attrNameLst>
                                      </p:cBhvr>
                                      <p:tavLst>
                                        <p:tav tm="0">
                                          <p:val>
                                            <p:strVal val="0-#ppt_w/2"/>
                                          </p:val>
                                        </p:tav>
                                        <p:tav tm="100000">
                                          <p:val>
                                            <p:strVal val="#ppt_x"/>
                                          </p:val>
                                        </p:tav>
                                      </p:tavLst>
                                    </p:anim>
                                    <p:anim calcmode="lin" valueType="num">
                                      <p:cBhvr additive="base">
                                        <p:cTn id="31" dur="5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6874"/>
                                        </p:tgtEl>
                                        <p:attrNameLst>
                                          <p:attrName>style.visibility</p:attrName>
                                        </p:attrNameLst>
                                      </p:cBhvr>
                                      <p:to>
                                        <p:strVal val="visible"/>
                                      </p:to>
                                    </p:set>
                                    <p:anim calcmode="lin" valueType="num">
                                      <p:cBhvr additive="base">
                                        <p:cTn id="36" dur="500" fill="hold"/>
                                        <p:tgtEl>
                                          <p:spTgt spid="36874"/>
                                        </p:tgtEl>
                                        <p:attrNameLst>
                                          <p:attrName>ppt_x</p:attrName>
                                        </p:attrNameLst>
                                      </p:cBhvr>
                                      <p:tavLst>
                                        <p:tav tm="0">
                                          <p:val>
                                            <p:strVal val="0-#ppt_w/2"/>
                                          </p:val>
                                        </p:tav>
                                        <p:tav tm="100000">
                                          <p:val>
                                            <p:strVal val="#ppt_x"/>
                                          </p:val>
                                        </p:tav>
                                      </p:tavLst>
                                    </p:anim>
                                    <p:anim calcmode="lin" valueType="num">
                                      <p:cBhvr additive="base">
                                        <p:cTn id="37" dur="500" fill="hold"/>
                                        <p:tgtEl>
                                          <p:spTgt spid="3687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70" grpId="0" autoUpdateAnimBg="0"/>
      <p:bldP spid="36871" grpId="0" autoUpdateAnimBg="0"/>
      <p:bldP spid="36873" grpId="0" autoUpdateAnimBg="0"/>
      <p:bldP spid="368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1A8DECEA-3D3B-4438-A49A-64DD77178AD5}" type="slidenum">
              <a:rPr lang="fr-FR"/>
              <a:pPr>
                <a:defRPr/>
              </a:pPr>
              <a:t>11</a:t>
            </a:fld>
            <a:endParaRPr lang="fr-FR"/>
          </a:p>
        </p:txBody>
      </p:sp>
      <p:sp>
        <p:nvSpPr>
          <p:cNvPr id="38915" name="Rectangle 3"/>
          <p:cNvSpPr>
            <a:spLocks noChangeArrowheads="1"/>
          </p:cNvSpPr>
          <p:nvPr/>
        </p:nvSpPr>
        <p:spPr bwMode="auto">
          <a:xfrm>
            <a:off x="2195736" y="116632"/>
            <a:ext cx="3468464" cy="584775"/>
          </a:xfrm>
          <a:prstGeom prst="rect">
            <a:avLst/>
          </a:prstGeom>
          <a:noFill/>
          <a:ln w="9525">
            <a:noFill/>
            <a:miter lim="800000"/>
            <a:headEnd/>
            <a:tailEnd/>
          </a:ln>
        </p:spPr>
        <p:txBody>
          <a:bodyPr wrap="square">
            <a:spAutoFit/>
          </a:bodyPr>
          <a:lstStyle/>
          <a:p>
            <a:pPr algn="ctr"/>
            <a:r>
              <a:rPr lang="fr-FR" sz="3200" b="1" dirty="0">
                <a:solidFill>
                  <a:srgbClr val="FFFF00"/>
                </a:solidFill>
                <a:latin typeface="Comic Sans MS" pitchFamily="66" charset="0"/>
              </a:rPr>
              <a:t>Les disques</a:t>
            </a:r>
          </a:p>
        </p:txBody>
      </p:sp>
      <p:sp>
        <p:nvSpPr>
          <p:cNvPr id="38916" name="Text Box 4"/>
          <p:cNvSpPr txBox="1">
            <a:spLocks noChangeArrowheads="1"/>
          </p:cNvSpPr>
          <p:nvPr/>
        </p:nvSpPr>
        <p:spPr bwMode="auto">
          <a:xfrm>
            <a:off x="0" y="692696"/>
            <a:ext cx="6400800" cy="1969770"/>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Aujourd’hui le lecteur – graveur CD, DVD et </a:t>
            </a:r>
            <a:r>
              <a:rPr lang="fr-FR" sz="1600" dirty="0" err="1">
                <a:solidFill>
                  <a:schemeClr val="bg2"/>
                </a:solidFill>
                <a:latin typeface="Comic Sans MS" pitchFamily="66" charset="0"/>
              </a:rPr>
              <a:t>Blu</a:t>
            </a:r>
            <a:r>
              <a:rPr lang="fr-FR" sz="1600" dirty="0">
                <a:solidFill>
                  <a:schemeClr val="bg2"/>
                </a:solidFill>
                <a:latin typeface="Comic Sans MS" pitchFamily="66" charset="0"/>
              </a:rPr>
              <a:t>-RAY sont présent partout, acceptant les disques ±R et RW. Tous savent graver en double couche les plus gros fichiers, jusqu’à 8,5 Go DVD et 50 Go </a:t>
            </a:r>
            <a:r>
              <a:rPr lang="fr-FR" sz="1600" dirty="0" err="1">
                <a:solidFill>
                  <a:schemeClr val="bg2"/>
                </a:solidFill>
                <a:latin typeface="Comic Sans MS" pitchFamily="66" charset="0"/>
              </a:rPr>
              <a:t>Blu</a:t>
            </a:r>
            <a:r>
              <a:rPr lang="fr-FR" sz="1600" dirty="0">
                <a:solidFill>
                  <a:schemeClr val="bg2"/>
                </a:solidFill>
                <a:latin typeface="Comic Sans MS" pitchFamily="66" charset="0"/>
              </a:rPr>
              <a:t>-Ray. (le HD-DVD disparaît du marché )</a:t>
            </a:r>
          </a:p>
          <a:p>
            <a:pPr>
              <a:spcBef>
                <a:spcPct val="50000"/>
              </a:spcBef>
              <a:buFont typeface="Wingdings" pitchFamily="2" charset="2"/>
              <a:buChar char="Ø"/>
            </a:pPr>
            <a:r>
              <a:rPr lang="fr-FR" sz="1600" dirty="0">
                <a:solidFill>
                  <a:schemeClr val="bg2"/>
                </a:solidFill>
                <a:latin typeface="Comic Sans MS" pitchFamily="66" charset="0"/>
              </a:rPr>
              <a:t>Certains graveurs DVD, </a:t>
            </a:r>
            <a:r>
              <a:rPr lang="fr-FR" sz="1600" dirty="0" err="1">
                <a:solidFill>
                  <a:schemeClr val="bg2"/>
                </a:solidFill>
                <a:latin typeface="Comic Sans MS" pitchFamily="66" charset="0"/>
              </a:rPr>
              <a:t>Blu</a:t>
            </a:r>
            <a:r>
              <a:rPr lang="fr-FR" sz="1600" dirty="0">
                <a:solidFill>
                  <a:schemeClr val="bg2"/>
                </a:solidFill>
                <a:latin typeface="Comic Sans MS" pitchFamily="66" charset="0"/>
              </a:rPr>
              <a:t>-Ray  savent, grâce à la technologie </a:t>
            </a:r>
            <a:r>
              <a:rPr lang="fr-FR" sz="1600" dirty="0" err="1">
                <a:solidFill>
                  <a:schemeClr val="bg2"/>
                </a:solidFill>
                <a:latin typeface="Comic Sans MS" pitchFamily="66" charset="0"/>
              </a:rPr>
              <a:t>LightScribe</a:t>
            </a:r>
            <a:r>
              <a:rPr lang="fr-FR" sz="1600" dirty="0">
                <a:solidFill>
                  <a:schemeClr val="bg2"/>
                </a:solidFill>
                <a:latin typeface="Comic Sans MS" pitchFamily="66" charset="0"/>
              </a:rPr>
              <a:t>, imprimer directement sur la face ad hoc des disques adéquats.</a:t>
            </a:r>
          </a:p>
        </p:txBody>
      </p:sp>
      <p:sp>
        <p:nvSpPr>
          <p:cNvPr id="38917" name="Text Box 5"/>
          <p:cNvSpPr txBox="1">
            <a:spLocks noChangeArrowheads="1"/>
          </p:cNvSpPr>
          <p:nvPr/>
        </p:nvSpPr>
        <p:spPr bwMode="auto">
          <a:xfrm>
            <a:off x="0" y="2662466"/>
            <a:ext cx="6876256" cy="3046988"/>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fr-FR" sz="1600" dirty="0">
                <a:solidFill>
                  <a:schemeClr val="bg2"/>
                </a:solidFill>
                <a:latin typeface="Comic Sans MS" pitchFamily="66" charset="0"/>
              </a:rPr>
              <a:t>Autre disque fondamental, le disque dur et depuis peu les SSD . Qui au fil du temps a grossi de plusieurs </a:t>
            </a:r>
            <a:r>
              <a:rPr lang="fr-FR" sz="1600" dirty="0" err="1">
                <a:solidFill>
                  <a:schemeClr val="bg2"/>
                </a:solidFill>
                <a:latin typeface="Comic Sans MS" pitchFamily="66" charset="0"/>
              </a:rPr>
              <a:t>gigaoctets</a:t>
            </a:r>
            <a:r>
              <a:rPr lang="fr-FR" sz="1600" dirty="0">
                <a:solidFill>
                  <a:schemeClr val="bg2"/>
                </a:solidFill>
                <a:latin typeface="Comic Sans MS" pitchFamily="66" charset="0"/>
              </a:rPr>
              <a:t> pour stocker toujours plus.</a:t>
            </a:r>
          </a:p>
          <a:p>
            <a:pPr>
              <a:spcBef>
                <a:spcPct val="50000"/>
              </a:spcBef>
              <a:buFont typeface="Wingdings" pitchFamily="2" charset="2"/>
              <a:buChar char="Ø"/>
            </a:pPr>
            <a:r>
              <a:rPr lang="fr-FR" sz="1600" dirty="0">
                <a:solidFill>
                  <a:schemeClr val="bg2"/>
                </a:solidFill>
                <a:latin typeface="Comic Sans MS" pitchFamily="66" charset="0"/>
              </a:rPr>
              <a:t>Le DD a une vitesse de rotation plus rapide, 7500 tours/minute </a:t>
            </a:r>
            <a:r>
              <a:rPr lang="fr-FR" sz="1600" dirty="0">
                <a:solidFill>
                  <a:srgbClr val="FF0000"/>
                </a:solidFill>
                <a:latin typeface="Comic Sans MS" pitchFamily="66" charset="0"/>
              </a:rPr>
              <a:t>lecture à 700 mo/sec</a:t>
            </a:r>
            <a:r>
              <a:rPr lang="fr-FR" sz="1600" dirty="0">
                <a:solidFill>
                  <a:schemeClr val="bg2"/>
                </a:solidFill>
                <a:latin typeface="Comic Sans MS" pitchFamily="66" charset="0"/>
              </a:rPr>
              <a:t>,</a:t>
            </a:r>
          </a:p>
          <a:p>
            <a:pPr>
              <a:spcBef>
                <a:spcPct val="50000"/>
              </a:spcBef>
              <a:buFont typeface="Wingdings" pitchFamily="2" charset="2"/>
              <a:buChar char="Ø"/>
            </a:pPr>
            <a:r>
              <a:rPr lang="fr-FR" sz="1600" dirty="0">
                <a:solidFill>
                  <a:schemeClr val="bg2"/>
                </a:solidFill>
                <a:latin typeface="Comic Sans MS" pitchFamily="66" charset="0"/>
              </a:rPr>
              <a:t> le SSD </a:t>
            </a:r>
            <a:r>
              <a:rPr lang="fr-FR" sz="1600" dirty="0">
                <a:solidFill>
                  <a:srgbClr val="FF0000"/>
                </a:solidFill>
                <a:latin typeface="Comic Sans MS" pitchFamily="66" charset="0"/>
              </a:rPr>
              <a:t>2200 Mo/s à 7000 en lecture et pour 900 Mo/s en écriture </a:t>
            </a:r>
            <a:r>
              <a:rPr lang="fr-FR" sz="1600" dirty="0">
                <a:solidFill>
                  <a:schemeClr val="bg2"/>
                </a:solidFill>
                <a:latin typeface="Comic Sans MS" pitchFamily="66" charset="0"/>
              </a:rPr>
              <a:t>ou l’utilisation de liaisons de type SATA, internes ou extérieures (e-SATA) contribuera à améliorer ses performances.</a:t>
            </a:r>
          </a:p>
          <a:p>
            <a:pPr>
              <a:spcBef>
                <a:spcPct val="50000"/>
              </a:spcBef>
              <a:buFont typeface="Wingdings" pitchFamily="2" charset="2"/>
              <a:buChar char="Ø"/>
            </a:pPr>
            <a:endParaRPr lang="fr-FR" sz="1600" dirty="0">
              <a:solidFill>
                <a:schemeClr val="bg2"/>
              </a:solidFill>
              <a:latin typeface="Comic Sans MS" pitchFamily="66" charset="0"/>
            </a:endParaRPr>
          </a:p>
          <a:p>
            <a:pPr>
              <a:spcBef>
                <a:spcPct val="50000"/>
              </a:spcBef>
            </a:pPr>
            <a:endParaRPr lang="fr-FR" sz="1600" dirty="0">
              <a:solidFill>
                <a:schemeClr val="bg2"/>
              </a:solidFill>
              <a:latin typeface="Comic Sans MS" pitchFamily="66" charset="0"/>
            </a:endParaRPr>
          </a:p>
        </p:txBody>
      </p:sp>
      <p:pic>
        <p:nvPicPr>
          <p:cNvPr id="38918" name="Picture 6" descr="C:\Documents and Settings\Propriétaire\Mes documents\informatique\images\DVD.gif"/>
          <p:cNvPicPr>
            <a:picLocks noChangeAspect="1" noChangeArrowheads="1"/>
          </p:cNvPicPr>
          <p:nvPr/>
        </p:nvPicPr>
        <p:blipFill>
          <a:blip r:embed="rId3" cstate="print"/>
          <a:stretch>
            <a:fillRect/>
          </a:stretch>
        </p:blipFill>
        <p:spPr bwMode="auto">
          <a:xfrm>
            <a:off x="7236274" y="457200"/>
            <a:ext cx="1763732" cy="1158842"/>
          </a:xfrm>
          <a:prstGeom prst="rect">
            <a:avLst/>
          </a:prstGeom>
          <a:ln>
            <a:noFill/>
          </a:ln>
          <a:effectLst>
            <a:softEdge rad="112500"/>
          </a:effectLst>
        </p:spPr>
      </p:pic>
      <p:pic>
        <p:nvPicPr>
          <p:cNvPr id="38919" name="Picture 7" descr="C:\Documents and Settings\Propriétaire\Mes documents\informatique\images\HDMAXTOR.gif"/>
          <p:cNvPicPr>
            <a:picLocks noChangeAspect="1" noChangeArrowheads="1"/>
          </p:cNvPicPr>
          <p:nvPr/>
        </p:nvPicPr>
        <p:blipFill>
          <a:blip r:embed="rId4" cstate="print"/>
          <a:srcRect/>
          <a:stretch>
            <a:fillRect/>
          </a:stretch>
        </p:blipFill>
        <p:spPr bwMode="auto">
          <a:xfrm>
            <a:off x="6658300" y="1835935"/>
            <a:ext cx="2411760" cy="1653061"/>
          </a:xfrm>
          <a:prstGeom prst="rect">
            <a:avLst/>
          </a:prstGeom>
          <a:noFill/>
          <a:ln w="9525">
            <a:noFill/>
            <a:miter lim="800000"/>
            <a:headEnd/>
            <a:tailEnd/>
          </a:ln>
        </p:spPr>
      </p:pic>
      <p:pic>
        <p:nvPicPr>
          <p:cNvPr id="38920" name="Picture 8" descr="C:\Documents and Settings\Propriétaire\Mes documents\Capimmec\images\Sata03_T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9912" y="5693523"/>
            <a:ext cx="1457995" cy="1128770"/>
          </a:xfrm>
          <a:prstGeom prst="rect">
            <a:avLst/>
          </a:prstGeom>
          <a:noFill/>
          <a:ln w="9525">
            <a:noFill/>
            <a:miter lim="800000"/>
            <a:headEnd/>
            <a:tailEnd/>
          </a:ln>
        </p:spPr>
      </p:pic>
      <p:pic>
        <p:nvPicPr>
          <p:cNvPr id="15369"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07950" y="5949950"/>
            <a:ext cx="606425" cy="769938"/>
          </a:xfrm>
          <a:prstGeom prst="rect">
            <a:avLst/>
          </a:prstGeom>
          <a:noFill/>
          <a:ln w="9525">
            <a:noFill/>
            <a:miter lim="800000"/>
            <a:headEnd/>
            <a:tailEnd/>
          </a:ln>
        </p:spPr>
      </p:pic>
      <p:pic>
        <p:nvPicPr>
          <p:cNvPr id="2050" name="Picture 2" descr="C:\Users\tjean\Pictures\crusial.jpg"/>
          <p:cNvPicPr>
            <a:picLocks noChangeAspect="1" noChangeArrowheads="1"/>
          </p:cNvPicPr>
          <p:nvPr/>
        </p:nvPicPr>
        <p:blipFill>
          <a:blip r:embed="rId7" cstate="print"/>
          <a:srcRect/>
          <a:stretch>
            <a:fillRect/>
          </a:stretch>
        </p:blipFill>
        <p:spPr bwMode="auto">
          <a:xfrm>
            <a:off x="6876256" y="3717032"/>
            <a:ext cx="1847695" cy="1296144"/>
          </a:xfrm>
          <a:prstGeom prst="rect">
            <a:avLst/>
          </a:prstGeom>
          <a:noFill/>
        </p:spPr>
      </p:pic>
      <p:pic>
        <p:nvPicPr>
          <p:cNvPr id="2051" name="Picture 3" descr="C:\Users\tjean\Pictures\crusial2.jpg"/>
          <p:cNvPicPr>
            <a:picLocks noChangeAspect="1" noChangeArrowheads="1"/>
          </p:cNvPicPr>
          <p:nvPr/>
        </p:nvPicPr>
        <p:blipFill>
          <a:blip r:embed="rId8" cstate="print"/>
          <a:srcRect/>
          <a:stretch>
            <a:fillRect/>
          </a:stretch>
        </p:blipFill>
        <p:spPr bwMode="auto">
          <a:xfrm>
            <a:off x="6948264" y="5229200"/>
            <a:ext cx="1457995" cy="1457995"/>
          </a:xfrm>
          <a:prstGeom prst="rect">
            <a:avLst/>
          </a:prstGeom>
          <a:ln>
            <a:noFill/>
          </a:ln>
          <a:effectLst>
            <a:softEdge rad="112500"/>
          </a:effectLst>
        </p:spPr>
      </p:pic>
      <p:pic>
        <p:nvPicPr>
          <p:cNvPr id="2" name="Imag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5656" y="5691396"/>
            <a:ext cx="1151359" cy="950920"/>
          </a:xfrm>
          <a:prstGeom prst="rect">
            <a:avLst/>
          </a:prstGeom>
        </p:spPr>
      </p:pic>
      <p:sp>
        <p:nvSpPr>
          <p:cNvPr id="3" name="ZoneTexte 2"/>
          <p:cNvSpPr txBox="1"/>
          <p:nvPr/>
        </p:nvSpPr>
        <p:spPr>
          <a:xfrm>
            <a:off x="8815244" y="3971943"/>
            <a:ext cx="273286" cy="646331"/>
          </a:xfrm>
          <a:prstGeom prst="rect">
            <a:avLst/>
          </a:prstGeom>
          <a:noFill/>
        </p:spPr>
        <p:txBody>
          <a:bodyPr wrap="square" rtlCol="0">
            <a:spAutoFit/>
          </a:bodyPr>
          <a:lstStyle/>
          <a:p>
            <a:r>
              <a:rPr lang="fr-FR" sz="1200" dirty="0" err="1">
                <a:solidFill>
                  <a:schemeClr val="tx2">
                    <a:lumMod val="10000"/>
                  </a:schemeClr>
                </a:solidFill>
              </a:rPr>
              <a:t>SSD</a:t>
            </a:r>
            <a:endParaRPr lang="fr-FR" sz="1200" dirty="0">
              <a:solidFill>
                <a:schemeClr val="tx2">
                  <a:lumMod val="10000"/>
                </a:schemeClr>
              </a:solidFill>
            </a:endParaRPr>
          </a:p>
        </p:txBody>
      </p:sp>
      <p:sp>
        <p:nvSpPr>
          <p:cNvPr id="4" name="ZoneTexte 3"/>
          <p:cNvSpPr txBox="1"/>
          <p:nvPr/>
        </p:nvSpPr>
        <p:spPr>
          <a:xfrm>
            <a:off x="8403490" y="5373216"/>
            <a:ext cx="320461" cy="1015663"/>
          </a:xfrm>
          <a:prstGeom prst="rect">
            <a:avLst/>
          </a:prstGeom>
          <a:noFill/>
        </p:spPr>
        <p:txBody>
          <a:bodyPr wrap="square" rtlCol="0">
            <a:spAutoFit/>
          </a:bodyPr>
          <a:lstStyle/>
          <a:p>
            <a:r>
              <a:rPr lang="fr-FR" sz="1200" dirty="0" err="1">
                <a:solidFill>
                  <a:schemeClr val="tx2">
                    <a:lumMod val="10000"/>
                  </a:schemeClr>
                </a:solidFill>
              </a:rPr>
              <a:t>SSD</a:t>
            </a:r>
            <a:r>
              <a:rPr lang="fr-FR" sz="1200" dirty="0">
                <a:solidFill>
                  <a:schemeClr val="tx2">
                    <a:lumMod val="10000"/>
                  </a:schemeClr>
                </a:solidFill>
              </a:rPr>
              <a:t> </a:t>
            </a:r>
            <a:r>
              <a:rPr lang="fr-FR" sz="1200" dirty="0" err="1">
                <a:solidFill>
                  <a:schemeClr val="tx2">
                    <a:lumMod val="10000"/>
                  </a:schemeClr>
                </a:solidFill>
              </a:rPr>
              <a:t>M2</a:t>
            </a:r>
            <a:endParaRPr lang="fr-FR" sz="1200" dirty="0">
              <a:solidFill>
                <a:schemeClr val="tx2">
                  <a:lumMod val="10000"/>
                </a:schemeClr>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0-#ppt_w/2"/>
                                          </p:val>
                                        </p:tav>
                                        <p:tav tm="100000">
                                          <p:val>
                                            <p:strVal val="#ppt_x"/>
                                          </p:val>
                                        </p:tav>
                                      </p:tavLst>
                                    </p:anim>
                                    <p:anim calcmode="lin" valueType="num">
                                      <p:cBhvr additive="base">
                                        <p:cTn id="1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animEffect transition="in" filter="barn(inHorizontal)">
                                      <p:cBhvr>
                                        <p:cTn id="19" dur="500"/>
                                        <p:tgtEl>
                                          <p:spTgt spid="389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917"/>
                                        </p:tgtEl>
                                        <p:attrNameLst>
                                          <p:attrName>style.visibility</p:attrName>
                                        </p:attrNameLst>
                                      </p:cBhvr>
                                      <p:to>
                                        <p:strVal val="visible"/>
                                      </p:to>
                                    </p:set>
                                    <p:anim calcmode="lin" valueType="num">
                                      <p:cBhvr additive="base">
                                        <p:cTn id="24" dur="500" fill="hold"/>
                                        <p:tgtEl>
                                          <p:spTgt spid="38917"/>
                                        </p:tgtEl>
                                        <p:attrNameLst>
                                          <p:attrName>ppt_x</p:attrName>
                                        </p:attrNameLst>
                                      </p:cBhvr>
                                      <p:tavLst>
                                        <p:tav tm="0">
                                          <p:val>
                                            <p:strVal val="0-#ppt_w/2"/>
                                          </p:val>
                                        </p:tav>
                                        <p:tav tm="100000">
                                          <p:val>
                                            <p:strVal val="#ppt_x"/>
                                          </p:val>
                                        </p:tav>
                                      </p:tavLst>
                                    </p:anim>
                                    <p:anim calcmode="lin" valueType="num">
                                      <p:cBhvr additive="base">
                                        <p:cTn id="25"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barn(inHorizontal)">
                                      <p:cBhvr>
                                        <p:cTn id="30" dur="500"/>
                                        <p:tgtEl>
                                          <p:spTgt spid="389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nodeType="clickEffect">
                                  <p:stCondLst>
                                    <p:cond delay="0"/>
                                  </p:stCondLst>
                                  <p:childTnLst>
                                    <p:set>
                                      <p:cBhvr>
                                        <p:cTn id="34" dur="1" fill="hold">
                                          <p:stCondLst>
                                            <p:cond delay="0"/>
                                          </p:stCondLst>
                                        </p:cTn>
                                        <p:tgtEl>
                                          <p:spTgt spid="38920"/>
                                        </p:tgtEl>
                                        <p:attrNameLst>
                                          <p:attrName>style.visibility</p:attrName>
                                        </p:attrNameLst>
                                      </p:cBhvr>
                                      <p:to>
                                        <p:strVal val="visible"/>
                                      </p:to>
                                    </p:set>
                                    <p:animEffect transition="in" filter="barn(inHorizontal)">
                                      <p:cBhvr>
                                        <p:cTn id="35"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389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D98EB812-6C51-4520-A8FA-C0CBA4B22B99}" type="slidenum">
              <a:rPr lang="fr-FR"/>
              <a:pPr>
                <a:defRPr/>
              </a:pPr>
              <a:t>12</a:t>
            </a:fld>
            <a:endParaRPr lang="fr-FR"/>
          </a:p>
        </p:txBody>
      </p:sp>
      <p:sp>
        <p:nvSpPr>
          <p:cNvPr id="40963" name="Rectangle 3"/>
          <p:cNvSpPr>
            <a:spLocks noChangeArrowheads="1"/>
          </p:cNvSpPr>
          <p:nvPr/>
        </p:nvSpPr>
        <p:spPr bwMode="auto">
          <a:xfrm>
            <a:off x="3802063" y="0"/>
            <a:ext cx="1601721"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L'audio</a:t>
            </a:r>
          </a:p>
        </p:txBody>
      </p:sp>
      <p:sp>
        <p:nvSpPr>
          <p:cNvPr id="40964" name="Text Box 4"/>
          <p:cNvSpPr txBox="1">
            <a:spLocks noChangeArrowheads="1"/>
          </p:cNvSpPr>
          <p:nvPr/>
        </p:nvSpPr>
        <p:spPr bwMode="auto">
          <a:xfrm>
            <a:off x="0" y="2133600"/>
            <a:ext cx="6084168" cy="1384995"/>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On pourra éventuellement connecter le PC sur la</a:t>
            </a:r>
          </a:p>
          <a:p>
            <a:pPr>
              <a:buClr>
                <a:srgbClr val="FFFF00"/>
              </a:buClr>
              <a:buFont typeface="Wingdings" pitchFamily="2" charset="2"/>
              <a:buNone/>
            </a:pPr>
            <a:r>
              <a:rPr lang="fr-FR" sz="1600" dirty="0">
                <a:solidFill>
                  <a:schemeClr val="bg2"/>
                </a:solidFill>
                <a:latin typeface="Comic Sans MS" pitchFamily="66" charset="0"/>
              </a:rPr>
              <a:t>chaîne Home Cinéma pour bénéficier du décodeur Dolby Digital et de la reproduction 5.1, à condition toutefois</a:t>
            </a:r>
          </a:p>
          <a:p>
            <a:pPr>
              <a:buClr>
                <a:srgbClr val="FFFF00"/>
              </a:buClr>
              <a:buFont typeface="Wingdings" pitchFamily="2" charset="2"/>
              <a:buNone/>
            </a:pPr>
            <a:r>
              <a:rPr lang="fr-FR" sz="1600" dirty="0">
                <a:solidFill>
                  <a:schemeClr val="bg2"/>
                </a:solidFill>
                <a:latin typeface="Comic Sans MS" pitchFamily="66" charset="0"/>
              </a:rPr>
              <a:t>de disposer d’une sortie numérique, dite S/PDIF qui existe maintenant sur certains nouveaux modèles</a:t>
            </a:r>
            <a:r>
              <a:rPr lang="fr-FR" sz="1800" dirty="0">
                <a:solidFill>
                  <a:srgbClr val="FFFF00"/>
                </a:solidFill>
                <a:latin typeface="DIN-Regular" charset="0"/>
              </a:rPr>
              <a:t>.</a:t>
            </a:r>
            <a:endParaRPr lang="fr-FR" sz="1800" dirty="0">
              <a:solidFill>
                <a:srgbClr val="FFFF00"/>
              </a:solidFill>
            </a:endParaRPr>
          </a:p>
        </p:txBody>
      </p:sp>
      <p:sp>
        <p:nvSpPr>
          <p:cNvPr id="40966" name="Text Box 6"/>
          <p:cNvSpPr txBox="1">
            <a:spLocks noChangeArrowheads="1"/>
          </p:cNvSpPr>
          <p:nvPr/>
        </p:nvSpPr>
        <p:spPr bwMode="auto">
          <a:xfrm>
            <a:off x="0" y="762000"/>
            <a:ext cx="5883275" cy="861774"/>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800" dirty="0">
                <a:solidFill>
                  <a:srgbClr val="FFFF00"/>
                </a:solidFill>
              </a:rPr>
              <a:t> </a:t>
            </a:r>
            <a:r>
              <a:rPr lang="fr-FR" sz="1600" dirty="0">
                <a:solidFill>
                  <a:schemeClr val="bg2"/>
                </a:solidFill>
                <a:latin typeface="Comic Sans MS" pitchFamily="66" charset="0"/>
              </a:rPr>
              <a:t>Le son d'un ordinateur est géré par un "chipset" situé sur la carte mère ( AC97 par exemple ) Pour la plupart des utilisations c'est largement suffisant</a:t>
            </a:r>
          </a:p>
        </p:txBody>
      </p:sp>
      <p:pic>
        <p:nvPicPr>
          <p:cNvPr id="40967" name="Picture 7" descr="C:\Documents and Settings\Propriétaire\Mes documents\Capimmec\images\realteck.jpg"/>
          <p:cNvPicPr>
            <a:picLocks noChangeAspect="1" noChangeArrowheads="1"/>
          </p:cNvPicPr>
          <p:nvPr/>
        </p:nvPicPr>
        <p:blipFill>
          <a:blip r:embed="rId3" cstate="print"/>
          <a:srcRect/>
          <a:stretch>
            <a:fillRect/>
          </a:stretch>
        </p:blipFill>
        <p:spPr bwMode="auto">
          <a:xfrm>
            <a:off x="6858000" y="533400"/>
            <a:ext cx="1678060" cy="1095400"/>
          </a:xfrm>
          <a:prstGeom prst="rect">
            <a:avLst/>
          </a:prstGeom>
          <a:noFill/>
          <a:ln w="9525">
            <a:noFill/>
            <a:miter lim="800000"/>
            <a:headEnd/>
            <a:tailEnd/>
          </a:ln>
        </p:spPr>
      </p:pic>
      <p:sp>
        <p:nvSpPr>
          <p:cNvPr id="40968" name="Text Box 8"/>
          <p:cNvSpPr txBox="1">
            <a:spLocks noChangeArrowheads="1"/>
          </p:cNvSpPr>
          <p:nvPr/>
        </p:nvSpPr>
        <p:spPr bwMode="auto">
          <a:xfrm>
            <a:off x="0" y="3962400"/>
            <a:ext cx="6012160" cy="1077218"/>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600" dirty="0">
                <a:solidFill>
                  <a:srgbClr val="FFFF00"/>
                </a:solidFill>
                <a:latin typeface="Comic Sans MS" pitchFamily="66" charset="0"/>
              </a:rPr>
              <a:t> </a:t>
            </a:r>
            <a:r>
              <a:rPr lang="fr-FR" sz="1600" dirty="0">
                <a:solidFill>
                  <a:schemeClr val="bg2"/>
                </a:solidFill>
                <a:latin typeface="Comic Sans MS" pitchFamily="66" charset="0"/>
              </a:rPr>
              <a:t>Pour des usages plus spécifiques ( musicaux ou jeu ) on peut installer une carte son interne sur un port PCI libre permettant de bénéficier d'un bien meilleur son – on désactivera alors le chipset sur la carte mère</a:t>
            </a:r>
          </a:p>
        </p:txBody>
      </p:sp>
      <p:pic>
        <p:nvPicPr>
          <p:cNvPr id="40969" name="Picture 9" descr="C:\Documents and Settings\Propriétaire\Mes documents\Capimmec\images\psc705view.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0" y="4495800"/>
            <a:ext cx="2640013" cy="1933575"/>
          </a:xfrm>
          <a:prstGeom prst="rect">
            <a:avLst/>
          </a:prstGeom>
          <a:noFill/>
          <a:ln w="9525">
            <a:noFill/>
            <a:miter lim="800000"/>
            <a:headEnd/>
            <a:tailEnd/>
          </a:ln>
        </p:spPr>
      </p:pic>
      <p:pic>
        <p:nvPicPr>
          <p:cNvPr id="40970" name="Picture 10" descr="C:\Documents and Settings\Propriétaire\Mes documents\Capimmec\images\prise-s-pdif.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72200" y="2133600"/>
            <a:ext cx="2673350" cy="1776413"/>
          </a:xfrm>
          <a:prstGeom prst="rect">
            <a:avLst/>
          </a:prstGeom>
          <a:noFill/>
          <a:ln w="9525">
            <a:noFill/>
            <a:miter lim="800000"/>
            <a:headEnd/>
            <a:tailEnd/>
          </a:ln>
        </p:spPr>
      </p:pic>
      <p:pic>
        <p:nvPicPr>
          <p:cNvPr id="16394"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0-#ppt_w/2"/>
                                          </p:val>
                                        </p:tav>
                                        <p:tav tm="100000">
                                          <p:val>
                                            <p:strVal val="#ppt_x"/>
                                          </p:val>
                                        </p:tav>
                                      </p:tavLst>
                                    </p:anim>
                                    <p:anim calcmode="lin" valueType="num">
                                      <p:cBhvr additive="base">
                                        <p:cTn id="8" dur="500" fill="hold"/>
                                        <p:tgtEl>
                                          <p:spTgt spid="409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0967"/>
                                        </p:tgtEl>
                                        <p:attrNameLst>
                                          <p:attrName>style.visibility</p:attrName>
                                        </p:attrNameLst>
                                      </p:cBhvr>
                                      <p:to>
                                        <p:strVal val="visible"/>
                                      </p:to>
                                    </p:set>
                                    <p:animEffect transition="in" filter="barn(inHorizontal)">
                                      <p:cBhvr>
                                        <p:cTn id="19" dur="500"/>
                                        <p:tgtEl>
                                          <p:spTgt spid="4096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964"/>
                                        </p:tgtEl>
                                        <p:attrNameLst>
                                          <p:attrName>style.visibility</p:attrName>
                                        </p:attrNameLst>
                                      </p:cBhvr>
                                      <p:to>
                                        <p:strVal val="visible"/>
                                      </p:to>
                                    </p:set>
                                    <p:anim calcmode="lin" valueType="num">
                                      <p:cBhvr additive="base">
                                        <p:cTn id="24" dur="500" fill="hold"/>
                                        <p:tgtEl>
                                          <p:spTgt spid="40964"/>
                                        </p:tgtEl>
                                        <p:attrNameLst>
                                          <p:attrName>ppt_x</p:attrName>
                                        </p:attrNameLst>
                                      </p:cBhvr>
                                      <p:tavLst>
                                        <p:tav tm="0">
                                          <p:val>
                                            <p:strVal val="0-#ppt_w/2"/>
                                          </p:val>
                                        </p:tav>
                                        <p:tav tm="100000">
                                          <p:val>
                                            <p:strVal val="#ppt_x"/>
                                          </p:val>
                                        </p:tav>
                                      </p:tavLst>
                                    </p:anim>
                                    <p:anim calcmode="lin" valueType="num">
                                      <p:cBhvr additive="base">
                                        <p:cTn id="25"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40970"/>
                                        </p:tgtEl>
                                        <p:attrNameLst>
                                          <p:attrName>style.visibility</p:attrName>
                                        </p:attrNameLst>
                                      </p:cBhvr>
                                      <p:to>
                                        <p:strVal val="visible"/>
                                      </p:to>
                                    </p:set>
                                    <p:animEffect transition="in" filter="barn(inHorizontal)">
                                      <p:cBhvr>
                                        <p:cTn id="30" dur="500"/>
                                        <p:tgtEl>
                                          <p:spTgt spid="4097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0968"/>
                                        </p:tgtEl>
                                        <p:attrNameLst>
                                          <p:attrName>style.visibility</p:attrName>
                                        </p:attrNameLst>
                                      </p:cBhvr>
                                      <p:to>
                                        <p:strVal val="visible"/>
                                      </p:to>
                                    </p:set>
                                    <p:anim calcmode="lin" valueType="num">
                                      <p:cBhvr additive="base">
                                        <p:cTn id="35" dur="500" fill="hold"/>
                                        <p:tgtEl>
                                          <p:spTgt spid="40968"/>
                                        </p:tgtEl>
                                        <p:attrNameLst>
                                          <p:attrName>ppt_x</p:attrName>
                                        </p:attrNameLst>
                                      </p:cBhvr>
                                      <p:tavLst>
                                        <p:tav tm="0">
                                          <p:val>
                                            <p:strVal val="0-#ppt_w/2"/>
                                          </p:val>
                                        </p:tav>
                                        <p:tav tm="100000">
                                          <p:val>
                                            <p:strVal val="#ppt_x"/>
                                          </p:val>
                                        </p:tav>
                                      </p:tavLst>
                                    </p:anim>
                                    <p:anim calcmode="lin" valueType="num">
                                      <p:cBhvr additive="base">
                                        <p:cTn id="36"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40969"/>
                                        </p:tgtEl>
                                        <p:attrNameLst>
                                          <p:attrName>style.visibility</p:attrName>
                                        </p:attrNameLst>
                                      </p:cBhvr>
                                      <p:to>
                                        <p:strVal val="visible"/>
                                      </p:to>
                                    </p:set>
                                    <p:animEffect transition="in" filter="barn(inHorizontal)">
                                      <p:cBhvr>
                                        <p:cTn id="41"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P spid="40966" grpId="0" autoUpdateAnimBg="0"/>
      <p:bldP spid="409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7" name="Espace réservé du numéro de diapositive 5"/>
          <p:cNvSpPr>
            <a:spLocks noGrp="1"/>
          </p:cNvSpPr>
          <p:nvPr>
            <p:ph type="sldNum" sz="quarter" idx="12"/>
          </p:nvPr>
        </p:nvSpPr>
        <p:spPr/>
        <p:txBody>
          <a:bodyPr/>
          <a:lstStyle/>
          <a:p>
            <a:pPr>
              <a:defRPr/>
            </a:pPr>
            <a:fld id="{F1C2E4E0-A3D0-49A3-9D9B-9A9F0E10861A}" type="slidenum">
              <a:rPr lang="fr-FR"/>
              <a:pPr>
                <a:defRPr/>
              </a:pPr>
              <a:t>13</a:t>
            </a:fld>
            <a:endParaRPr lang="fr-FR"/>
          </a:p>
        </p:txBody>
      </p:sp>
      <p:sp>
        <p:nvSpPr>
          <p:cNvPr id="43011" name="Rectangle 3"/>
          <p:cNvSpPr>
            <a:spLocks noChangeArrowheads="1"/>
          </p:cNvSpPr>
          <p:nvPr/>
        </p:nvSpPr>
        <p:spPr bwMode="auto">
          <a:xfrm>
            <a:off x="2849563" y="0"/>
            <a:ext cx="3605474"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La communication</a:t>
            </a:r>
          </a:p>
        </p:txBody>
      </p:sp>
      <p:sp>
        <p:nvSpPr>
          <p:cNvPr id="43012" name="Text Box 4"/>
          <p:cNvSpPr txBox="1">
            <a:spLocks noChangeArrowheads="1"/>
          </p:cNvSpPr>
          <p:nvPr/>
        </p:nvSpPr>
        <p:spPr bwMode="auto">
          <a:xfrm>
            <a:off x="0" y="762000"/>
            <a:ext cx="7331075" cy="584775"/>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600" dirty="0">
                <a:solidFill>
                  <a:srgbClr val="FFFF00"/>
                </a:solidFill>
                <a:latin typeface="Comic Sans MS" pitchFamily="66" charset="0"/>
              </a:rPr>
              <a:t> </a:t>
            </a:r>
            <a:r>
              <a:rPr lang="fr-FR" sz="1600" dirty="0">
                <a:solidFill>
                  <a:schemeClr val="bg2"/>
                </a:solidFill>
                <a:latin typeface="Comic Sans MS" pitchFamily="66" charset="0"/>
              </a:rPr>
              <a:t>L’ordinateur se doit d’être communicant pour se connecter aux réseaux locaux ou autres accès Internet haut débit.</a:t>
            </a:r>
          </a:p>
        </p:txBody>
      </p:sp>
      <p:sp>
        <p:nvSpPr>
          <p:cNvPr id="43013" name="Text Box 5"/>
          <p:cNvSpPr txBox="1">
            <a:spLocks noChangeArrowheads="1"/>
          </p:cNvSpPr>
          <p:nvPr/>
        </p:nvSpPr>
        <p:spPr bwMode="auto">
          <a:xfrm>
            <a:off x="0" y="1447800"/>
            <a:ext cx="6588224" cy="1569660"/>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rgbClr val="FFFF00"/>
                </a:solidFill>
                <a:latin typeface="DIN-Regular" charset="0"/>
              </a:rPr>
              <a:t> </a:t>
            </a:r>
            <a:r>
              <a:rPr lang="fr-FR" sz="1600" dirty="0">
                <a:solidFill>
                  <a:schemeClr val="bg2"/>
                </a:solidFill>
                <a:latin typeface="Comic Sans MS" pitchFamily="66" charset="0"/>
              </a:rPr>
              <a:t>Avec fil, via la prise Ethernet et le téléphone pour l’accès Internet ADSL maintenant généralisé.</a:t>
            </a:r>
          </a:p>
          <a:p>
            <a:pPr>
              <a:buClr>
                <a:schemeClr val="bg2"/>
              </a:buClr>
              <a:buFont typeface="Wingdings" pitchFamily="2" charset="2"/>
              <a:buChar char="Ø"/>
            </a:pPr>
            <a:endParaRPr lang="fr-FR" sz="1600" dirty="0">
              <a:solidFill>
                <a:schemeClr val="bg2"/>
              </a:solidFill>
              <a:latin typeface="Comic Sans MS" pitchFamily="66" charset="0"/>
            </a:endParaRPr>
          </a:p>
          <a:p>
            <a:pPr>
              <a:buClr>
                <a:schemeClr val="bg2"/>
              </a:buClr>
              <a:buFont typeface="Wingdings" pitchFamily="2" charset="2"/>
              <a:buChar char="Ø"/>
            </a:pPr>
            <a:r>
              <a:rPr lang="fr-FR" sz="1600" dirty="0">
                <a:solidFill>
                  <a:schemeClr val="bg2"/>
                </a:solidFill>
                <a:latin typeface="Comic Sans MS" pitchFamily="66" charset="0"/>
              </a:rPr>
              <a:t>Ce même fil Ethernet permettra de créer un réseau relié à la box en utilisant l'installation électrique ( CPL ) et constitue une alternative au Wifi</a:t>
            </a:r>
          </a:p>
        </p:txBody>
      </p:sp>
      <p:sp>
        <p:nvSpPr>
          <p:cNvPr id="43014" name="Text Box 6"/>
          <p:cNvSpPr txBox="1">
            <a:spLocks noChangeArrowheads="1"/>
          </p:cNvSpPr>
          <p:nvPr/>
        </p:nvSpPr>
        <p:spPr bwMode="auto">
          <a:xfrm>
            <a:off x="0" y="3645024"/>
            <a:ext cx="7164288" cy="830997"/>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rgbClr val="FFFF00"/>
                </a:solidFill>
                <a:latin typeface="DIN-Regular" charset="0"/>
              </a:rPr>
              <a:t> </a:t>
            </a:r>
            <a:r>
              <a:rPr lang="fr-FR" sz="1600" dirty="0">
                <a:solidFill>
                  <a:schemeClr val="bg2"/>
                </a:solidFill>
                <a:latin typeface="Comic Sans MS" pitchFamily="66" charset="0"/>
              </a:rPr>
              <a:t>Sans fil, avec le </a:t>
            </a:r>
            <a:r>
              <a:rPr lang="fr-FR" sz="1600" dirty="0" err="1">
                <a:solidFill>
                  <a:schemeClr val="bg2"/>
                </a:solidFill>
                <a:latin typeface="Comic Sans MS" pitchFamily="66" charset="0"/>
              </a:rPr>
              <a:t>Wi-Fi</a:t>
            </a:r>
            <a:r>
              <a:rPr lang="fr-FR" sz="1600" dirty="0">
                <a:solidFill>
                  <a:schemeClr val="bg2"/>
                </a:solidFill>
                <a:latin typeface="Comic Sans MS" pitchFamily="66" charset="0"/>
              </a:rPr>
              <a:t>, décliné selon plusieurs normes pour plus de débit, </a:t>
            </a:r>
            <a:r>
              <a:rPr lang="fr-FR" sz="1600" dirty="0">
                <a:solidFill>
                  <a:srgbClr val="FF0000"/>
                </a:solidFill>
                <a:latin typeface="Comic Sans MS" pitchFamily="66" charset="0"/>
              </a:rPr>
              <a:t>b</a:t>
            </a:r>
            <a:r>
              <a:rPr lang="fr-FR" sz="1600" dirty="0">
                <a:solidFill>
                  <a:schemeClr val="bg2"/>
                </a:solidFill>
                <a:latin typeface="Comic Sans MS" pitchFamily="66" charset="0"/>
              </a:rPr>
              <a:t>, puis </a:t>
            </a:r>
            <a:r>
              <a:rPr lang="fr-FR" sz="1600" dirty="0">
                <a:solidFill>
                  <a:srgbClr val="FF0000"/>
                </a:solidFill>
                <a:latin typeface="Comic Sans MS" pitchFamily="66" charset="0"/>
              </a:rPr>
              <a:t>g</a:t>
            </a:r>
            <a:r>
              <a:rPr lang="fr-FR" sz="1600" dirty="0">
                <a:solidFill>
                  <a:schemeClr val="bg2"/>
                </a:solidFill>
                <a:latin typeface="Comic Sans MS" pitchFamily="66" charset="0"/>
              </a:rPr>
              <a:t>, puis </a:t>
            </a:r>
            <a:r>
              <a:rPr lang="fr-FR" sz="1600" dirty="0">
                <a:solidFill>
                  <a:srgbClr val="FF0000"/>
                </a:solidFill>
                <a:latin typeface="Comic Sans MS" pitchFamily="66" charset="0"/>
              </a:rPr>
              <a:t>a</a:t>
            </a:r>
            <a:r>
              <a:rPr lang="fr-FR" sz="1600" dirty="0">
                <a:solidFill>
                  <a:schemeClr val="bg2"/>
                </a:solidFill>
                <a:latin typeface="Comic Sans MS" pitchFamily="66" charset="0"/>
              </a:rPr>
              <a:t> et maintenant </a:t>
            </a:r>
            <a:r>
              <a:rPr lang="fr-FR" sz="1600" dirty="0">
                <a:solidFill>
                  <a:srgbClr val="FF0000"/>
                </a:solidFill>
                <a:latin typeface="Comic Sans MS" pitchFamily="66" charset="0"/>
              </a:rPr>
              <a:t>n</a:t>
            </a:r>
            <a:r>
              <a:rPr lang="fr-FR" sz="1600" dirty="0">
                <a:solidFill>
                  <a:schemeClr val="bg2"/>
                </a:solidFill>
                <a:latin typeface="Comic Sans MS" pitchFamily="66" charset="0"/>
              </a:rPr>
              <a:t> pour des liaisons très rapides ! </a:t>
            </a:r>
          </a:p>
          <a:p>
            <a:r>
              <a:rPr lang="fr-FR" sz="1600" dirty="0">
                <a:solidFill>
                  <a:schemeClr val="bg2"/>
                </a:solidFill>
                <a:latin typeface="Comic Sans MS" pitchFamily="66" charset="0"/>
              </a:rPr>
              <a:t>Ou encore via Bluetooth pour la connexion de proximité .</a:t>
            </a:r>
          </a:p>
        </p:txBody>
      </p:sp>
      <p:sp>
        <p:nvSpPr>
          <p:cNvPr id="43018" name="Text Box 10"/>
          <p:cNvSpPr txBox="1">
            <a:spLocks noChangeArrowheads="1"/>
          </p:cNvSpPr>
          <p:nvPr/>
        </p:nvSpPr>
        <p:spPr bwMode="auto">
          <a:xfrm>
            <a:off x="1676400" y="5257800"/>
            <a:ext cx="4572000" cy="738664"/>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400" dirty="0"/>
              <a:t> </a:t>
            </a:r>
            <a:r>
              <a:rPr lang="fr-FR" sz="1400" dirty="0">
                <a:solidFill>
                  <a:schemeClr val="bg2"/>
                </a:solidFill>
                <a:latin typeface="Comic Sans MS" pitchFamily="66" charset="0"/>
              </a:rPr>
              <a:t>Sur la plupart des portables actuels est </a:t>
            </a:r>
            <a:r>
              <a:rPr lang="fr-FR" sz="1400" dirty="0" err="1">
                <a:solidFill>
                  <a:schemeClr val="bg2"/>
                </a:solidFill>
                <a:latin typeface="Comic Sans MS" pitchFamily="66" charset="0"/>
              </a:rPr>
              <a:t>intègrée</a:t>
            </a:r>
            <a:r>
              <a:rPr lang="fr-FR" sz="1400" dirty="0">
                <a:solidFill>
                  <a:schemeClr val="bg2"/>
                </a:solidFill>
                <a:latin typeface="Comic Sans MS" pitchFamily="66" charset="0"/>
              </a:rPr>
              <a:t> une webcam qui rendra plus conviviales les discussions avec votre famille ou vos amis</a:t>
            </a:r>
          </a:p>
        </p:txBody>
      </p:sp>
      <p:pic>
        <p:nvPicPr>
          <p:cNvPr id="43019" name="Picture 11" descr="C:\Documents and Settings\Propriétaire\Mes documents\Capimmec\branchés\portable.gif"/>
          <p:cNvPicPr>
            <a:picLocks noChangeAspect="1" noChangeArrowheads="1"/>
          </p:cNvPicPr>
          <p:nvPr/>
        </p:nvPicPr>
        <p:blipFill>
          <a:blip r:embed="rId3" cstate="print"/>
          <a:srcRect/>
          <a:stretch>
            <a:fillRect/>
          </a:stretch>
        </p:blipFill>
        <p:spPr bwMode="auto">
          <a:xfrm>
            <a:off x="6478588" y="4572000"/>
            <a:ext cx="2665412" cy="1997075"/>
          </a:xfrm>
          <a:prstGeom prst="rect">
            <a:avLst/>
          </a:prstGeom>
          <a:noFill/>
          <a:ln w="9525">
            <a:noFill/>
            <a:miter lim="800000"/>
            <a:headEnd/>
            <a:tailEnd/>
          </a:ln>
        </p:spPr>
      </p:pic>
      <p:sp>
        <p:nvSpPr>
          <p:cNvPr id="43020" name="Line 12"/>
          <p:cNvSpPr>
            <a:spLocks noChangeShapeType="1"/>
          </p:cNvSpPr>
          <p:nvPr/>
        </p:nvSpPr>
        <p:spPr bwMode="auto">
          <a:xfrm flipV="1">
            <a:off x="6248400" y="4800600"/>
            <a:ext cx="990600" cy="838200"/>
          </a:xfrm>
          <a:prstGeom prst="line">
            <a:avLst/>
          </a:prstGeom>
          <a:noFill/>
          <a:ln w="19050">
            <a:solidFill>
              <a:srgbClr val="FF3300"/>
            </a:solidFill>
            <a:round/>
            <a:headEnd/>
            <a:tailEnd type="triangle" w="med" len="med"/>
          </a:ln>
        </p:spPr>
        <p:txBody>
          <a:bodyPr/>
          <a:lstStyle/>
          <a:p>
            <a:endParaRPr lang="fr-FR"/>
          </a:p>
        </p:txBody>
      </p:sp>
      <p:grpSp>
        <p:nvGrpSpPr>
          <p:cNvPr id="2" name="Group 14"/>
          <p:cNvGrpSpPr>
            <a:grpSpLocks/>
          </p:cNvGrpSpPr>
          <p:nvPr/>
        </p:nvGrpSpPr>
        <p:grpSpPr bwMode="auto">
          <a:xfrm>
            <a:off x="7118350" y="0"/>
            <a:ext cx="2025650" cy="1631950"/>
            <a:chOff x="4368" y="336"/>
            <a:chExt cx="1276" cy="1028"/>
          </a:xfrm>
        </p:grpSpPr>
        <p:pic>
          <p:nvPicPr>
            <p:cNvPr id="17424" name="Picture 8" descr="C:\Documents and Settings\Propriétaire\Mes documents\Capimmec\branchés\ethernet.jpg"/>
            <p:cNvPicPr>
              <a:picLocks noChangeAspect="1" noChangeArrowheads="1"/>
            </p:cNvPicPr>
            <p:nvPr/>
          </p:nvPicPr>
          <p:blipFill>
            <a:blip r:embed="rId4" cstate="print"/>
            <a:srcRect/>
            <a:stretch>
              <a:fillRect/>
            </a:stretch>
          </p:blipFill>
          <p:spPr bwMode="auto">
            <a:xfrm>
              <a:off x="4368" y="336"/>
              <a:ext cx="1276" cy="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25" name="Text Box 13"/>
            <p:cNvSpPr txBox="1">
              <a:spLocks noChangeArrowheads="1"/>
            </p:cNvSpPr>
            <p:nvPr/>
          </p:nvSpPr>
          <p:spPr bwMode="auto">
            <a:xfrm>
              <a:off x="4512" y="1152"/>
              <a:ext cx="1042" cy="212"/>
            </a:xfrm>
            <a:prstGeom prst="rect">
              <a:avLst/>
            </a:prstGeom>
            <a:noFill/>
            <a:ln w="9525">
              <a:noFill/>
              <a:miter lim="800000"/>
              <a:headEnd/>
              <a:tailEnd/>
            </a:ln>
          </p:spPr>
          <p:txBody>
            <a:bodyPr>
              <a:spAutoFit/>
            </a:bodyPr>
            <a:lstStyle/>
            <a:p>
              <a:pPr algn="ctr">
                <a:spcBef>
                  <a:spcPct val="50000"/>
                </a:spcBef>
              </a:pPr>
              <a:r>
                <a:rPr lang="fr-FR" sz="1600"/>
                <a:t>Prise Ethernet</a:t>
              </a:r>
            </a:p>
          </p:txBody>
        </p:sp>
      </p:grpSp>
      <p:grpSp>
        <p:nvGrpSpPr>
          <p:cNvPr id="3" name="Group 16"/>
          <p:cNvGrpSpPr>
            <a:grpSpLocks/>
          </p:cNvGrpSpPr>
          <p:nvPr/>
        </p:nvGrpSpPr>
        <p:grpSpPr bwMode="auto">
          <a:xfrm>
            <a:off x="7020272" y="2204864"/>
            <a:ext cx="2123728" cy="1224136"/>
            <a:chOff x="4128" y="1440"/>
            <a:chExt cx="1632" cy="1268"/>
          </a:xfrm>
        </p:grpSpPr>
        <p:pic>
          <p:nvPicPr>
            <p:cNvPr id="17422" name="Picture 9" descr="C:\Documents and Settings\Propriétaire\Mes documents\Capimmec\branchés\wifi.gif"/>
            <p:cNvPicPr>
              <a:picLocks noChangeAspect="1" noChangeArrowheads="1"/>
            </p:cNvPicPr>
            <p:nvPr/>
          </p:nvPicPr>
          <p:blipFill>
            <a:blip r:embed="rId5" cstate="print"/>
            <a:srcRect/>
            <a:stretch>
              <a:fillRect/>
            </a:stretch>
          </p:blipFill>
          <p:spPr bwMode="auto">
            <a:xfrm>
              <a:off x="4128" y="1440"/>
              <a:ext cx="1632" cy="1012"/>
            </a:xfrm>
            <a:prstGeom prst="rect">
              <a:avLst/>
            </a:prstGeom>
            <a:noFill/>
            <a:ln w="9525">
              <a:noFill/>
              <a:miter lim="800000"/>
              <a:headEnd/>
              <a:tailEnd/>
            </a:ln>
          </p:spPr>
        </p:pic>
        <p:sp>
          <p:nvSpPr>
            <p:cNvPr id="17423" name="Text Box 15"/>
            <p:cNvSpPr txBox="1">
              <a:spLocks noChangeArrowheads="1"/>
            </p:cNvSpPr>
            <p:nvPr/>
          </p:nvSpPr>
          <p:spPr bwMode="auto">
            <a:xfrm>
              <a:off x="4608" y="2496"/>
              <a:ext cx="850" cy="212"/>
            </a:xfrm>
            <a:prstGeom prst="rect">
              <a:avLst/>
            </a:prstGeom>
            <a:noFill/>
            <a:ln w="9525">
              <a:noFill/>
              <a:miter lim="800000"/>
              <a:headEnd/>
              <a:tailEnd/>
            </a:ln>
          </p:spPr>
          <p:txBody>
            <a:bodyPr>
              <a:spAutoFit/>
            </a:bodyPr>
            <a:lstStyle/>
            <a:p>
              <a:pPr algn="ctr">
                <a:spcBef>
                  <a:spcPct val="50000"/>
                </a:spcBef>
              </a:pPr>
              <a:r>
                <a:rPr lang="fr-FR" sz="1600"/>
                <a:t>Carte Wifi</a:t>
              </a:r>
            </a:p>
          </p:txBody>
        </p:sp>
      </p:grpSp>
      <p:pic>
        <p:nvPicPr>
          <p:cNvPr id="17421"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500" fill="hold"/>
                                        <p:tgtEl>
                                          <p:spTgt spid="43012"/>
                                        </p:tgtEl>
                                        <p:attrNameLst>
                                          <p:attrName>ppt_x</p:attrName>
                                        </p:attrNameLst>
                                      </p:cBhvr>
                                      <p:tavLst>
                                        <p:tav tm="0">
                                          <p:val>
                                            <p:strVal val="0-#ppt_w/2"/>
                                          </p:val>
                                        </p:tav>
                                        <p:tav tm="100000">
                                          <p:val>
                                            <p:strVal val="#ppt_x"/>
                                          </p:val>
                                        </p:tav>
                                      </p:tavLst>
                                    </p:anim>
                                    <p:anim calcmode="lin" valueType="num">
                                      <p:cBhvr additive="base">
                                        <p:cTn id="14"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additive="base">
                                        <p:cTn id="19" dur="500" fill="hold"/>
                                        <p:tgtEl>
                                          <p:spTgt spid="43013"/>
                                        </p:tgtEl>
                                        <p:attrNameLst>
                                          <p:attrName>ppt_x</p:attrName>
                                        </p:attrNameLst>
                                      </p:cBhvr>
                                      <p:tavLst>
                                        <p:tav tm="0">
                                          <p:val>
                                            <p:strVal val="0-#ppt_w/2"/>
                                          </p:val>
                                        </p:tav>
                                        <p:tav tm="100000">
                                          <p:val>
                                            <p:strVal val="#ppt_x"/>
                                          </p:val>
                                        </p:tav>
                                      </p:tavLst>
                                    </p:anim>
                                    <p:anim calcmode="lin" valueType="num">
                                      <p:cBhvr additive="base">
                                        <p:cTn id="20"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014"/>
                                        </p:tgtEl>
                                        <p:attrNameLst>
                                          <p:attrName>style.visibility</p:attrName>
                                        </p:attrNameLst>
                                      </p:cBhvr>
                                      <p:to>
                                        <p:strVal val="visible"/>
                                      </p:to>
                                    </p:set>
                                    <p:anim calcmode="lin" valueType="num">
                                      <p:cBhvr additive="base">
                                        <p:cTn id="30" dur="500" fill="hold"/>
                                        <p:tgtEl>
                                          <p:spTgt spid="43014"/>
                                        </p:tgtEl>
                                        <p:attrNameLst>
                                          <p:attrName>ppt_x</p:attrName>
                                        </p:attrNameLst>
                                      </p:cBhvr>
                                      <p:tavLst>
                                        <p:tav tm="0">
                                          <p:val>
                                            <p:strVal val="0-#ppt_w/2"/>
                                          </p:val>
                                        </p:tav>
                                        <p:tav tm="100000">
                                          <p:val>
                                            <p:strVal val="#ppt_x"/>
                                          </p:val>
                                        </p:tav>
                                      </p:tavLst>
                                    </p:anim>
                                    <p:anim calcmode="lin" valueType="num">
                                      <p:cBhvr additive="base">
                                        <p:cTn id="31"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3018"/>
                                        </p:tgtEl>
                                        <p:attrNameLst>
                                          <p:attrName>style.visibility</p:attrName>
                                        </p:attrNameLst>
                                      </p:cBhvr>
                                      <p:to>
                                        <p:strVal val="visible"/>
                                      </p:to>
                                    </p:set>
                                    <p:anim calcmode="lin" valueType="num">
                                      <p:cBhvr additive="base">
                                        <p:cTn id="41" dur="500" fill="hold"/>
                                        <p:tgtEl>
                                          <p:spTgt spid="43018"/>
                                        </p:tgtEl>
                                        <p:attrNameLst>
                                          <p:attrName>ppt_x</p:attrName>
                                        </p:attrNameLst>
                                      </p:cBhvr>
                                      <p:tavLst>
                                        <p:tav tm="0">
                                          <p:val>
                                            <p:strVal val="0-#ppt_w/2"/>
                                          </p:val>
                                        </p:tav>
                                        <p:tav tm="100000">
                                          <p:val>
                                            <p:strVal val="#ppt_x"/>
                                          </p:val>
                                        </p:tav>
                                      </p:tavLst>
                                    </p:anim>
                                    <p:anim calcmode="lin" valueType="num">
                                      <p:cBhvr additive="base">
                                        <p:cTn id="42"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43019"/>
                                        </p:tgtEl>
                                        <p:attrNameLst>
                                          <p:attrName>style.visibility</p:attrName>
                                        </p:attrNameLst>
                                      </p:cBhvr>
                                      <p:to>
                                        <p:strVal val="visible"/>
                                      </p:to>
                                    </p:set>
                                    <p:animEffect transition="in" filter="barn(inHorizontal)">
                                      <p:cBhvr>
                                        <p:cTn id="47" dur="500"/>
                                        <p:tgtEl>
                                          <p:spTgt spid="430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3020"/>
                                        </p:tgtEl>
                                        <p:attrNameLst>
                                          <p:attrName>style.visibility</p:attrName>
                                        </p:attrNameLst>
                                      </p:cBhvr>
                                      <p:to>
                                        <p:strVal val="visible"/>
                                      </p:to>
                                    </p:set>
                                    <p:animEffect transition="in" filter="randombar(horizontal)">
                                      <p:cBhvr>
                                        <p:cTn id="52"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2" grpId="0" autoUpdateAnimBg="0"/>
      <p:bldP spid="43013" grpId="0" autoUpdateAnimBg="0"/>
      <p:bldP spid="43014" grpId="0" autoUpdateAnimBg="0"/>
      <p:bldP spid="43018" grpId="0" autoUpdateAnimBg="0"/>
      <p:bldP spid="430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AAB9B729-FE9D-4638-8556-032069AF9C81}" type="slidenum">
              <a:rPr lang="fr-FR"/>
              <a:pPr>
                <a:defRPr/>
              </a:pPr>
              <a:t>14</a:t>
            </a:fld>
            <a:endParaRPr lang="fr-FR"/>
          </a:p>
        </p:txBody>
      </p:sp>
      <p:sp>
        <p:nvSpPr>
          <p:cNvPr id="45059" name="Rectangle 3"/>
          <p:cNvSpPr>
            <a:spLocks noChangeArrowheads="1"/>
          </p:cNvSpPr>
          <p:nvPr/>
        </p:nvSpPr>
        <p:spPr bwMode="auto">
          <a:xfrm>
            <a:off x="3729038" y="0"/>
            <a:ext cx="1845377" cy="584775"/>
          </a:xfrm>
          <a:prstGeom prst="rect">
            <a:avLst/>
          </a:prstGeom>
          <a:noFill/>
          <a:ln w="9525">
            <a:noFill/>
            <a:miter lim="800000"/>
            <a:headEnd/>
            <a:tailEnd/>
          </a:ln>
        </p:spPr>
        <p:txBody>
          <a:bodyPr wrap="none">
            <a:spAutoFit/>
          </a:bodyPr>
          <a:lstStyle/>
          <a:p>
            <a:r>
              <a:rPr lang="fr-FR" sz="3200" b="1" dirty="0">
                <a:solidFill>
                  <a:schemeClr val="bg2"/>
                </a:solidFill>
                <a:latin typeface="FNACRegular-Bold" charset="0"/>
              </a:rPr>
              <a:t>La </a:t>
            </a:r>
            <a:r>
              <a:rPr lang="fr-FR" sz="3200" b="1" dirty="0" err="1">
                <a:solidFill>
                  <a:schemeClr val="bg2"/>
                </a:solidFill>
                <a:latin typeface="FNACRegular-Bold" charset="0"/>
              </a:rPr>
              <a:t>video</a:t>
            </a:r>
            <a:endParaRPr lang="fr-FR" sz="3200" b="1" dirty="0">
              <a:solidFill>
                <a:schemeClr val="bg2"/>
              </a:solidFill>
              <a:latin typeface="FNACRegular-Bold" charset="0"/>
            </a:endParaRPr>
          </a:p>
        </p:txBody>
      </p:sp>
      <p:sp>
        <p:nvSpPr>
          <p:cNvPr id="45060" name="Text Box 4"/>
          <p:cNvSpPr txBox="1">
            <a:spLocks noChangeArrowheads="1"/>
          </p:cNvSpPr>
          <p:nvPr/>
        </p:nvSpPr>
        <p:spPr bwMode="auto">
          <a:xfrm>
            <a:off x="0" y="914400"/>
            <a:ext cx="6228184" cy="769441"/>
          </a:xfrm>
          <a:prstGeom prst="rect">
            <a:avLst/>
          </a:prstGeom>
          <a:noFill/>
          <a:ln w="9525">
            <a:noFill/>
            <a:miter lim="800000"/>
            <a:headEnd/>
            <a:tailEnd/>
          </a:ln>
        </p:spPr>
        <p:txBody>
          <a:bodyPr wrap="square">
            <a:spAutoFit/>
          </a:bodyPr>
          <a:lstStyle/>
          <a:p>
            <a:pPr>
              <a:buClr>
                <a:schemeClr val="bg2"/>
              </a:buClr>
              <a:buFont typeface="Wingdings" pitchFamily="2" charset="2"/>
              <a:buChar char="v"/>
            </a:pPr>
            <a:r>
              <a:rPr lang="fr-FR" sz="1600" dirty="0">
                <a:solidFill>
                  <a:schemeClr val="bg1"/>
                </a:solidFill>
                <a:latin typeface="DIN-Regular" charset="0"/>
              </a:rPr>
              <a:t> </a:t>
            </a:r>
            <a:r>
              <a:rPr lang="fr-FR" sz="1400" dirty="0">
                <a:solidFill>
                  <a:schemeClr val="bg2"/>
                </a:solidFill>
                <a:latin typeface="Comic Sans MS" pitchFamily="66" charset="0"/>
              </a:rPr>
              <a:t>La télévision, TNT comprise, fait désormais partie du micro-ordinateur, par le biais d'une carte ( tuner ) qui permet de visionner plein écran et peut aussi l’enregistrer sur le disque dur</a:t>
            </a:r>
          </a:p>
        </p:txBody>
      </p:sp>
      <p:sp>
        <p:nvSpPr>
          <p:cNvPr id="45061" name="Text Box 5"/>
          <p:cNvSpPr txBox="1">
            <a:spLocks noChangeArrowheads="1"/>
          </p:cNvSpPr>
          <p:nvPr/>
        </p:nvSpPr>
        <p:spPr bwMode="auto">
          <a:xfrm>
            <a:off x="0" y="2276872"/>
            <a:ext cx="5410200" cy="1600438"/>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400" dirty="0">
                <a:solidFill>
                  <a:schemeClr val="bg2"/>
                </a:solidFill>
                <a:latin typeface="Comic Sans MS" pitchFamily="66" charset="0"/>
              </a:rPr>
              <a:t> Les DVD et Blue Ray permettent une restitution plein écran, fluide et de qualité, tant sur l’écran de l’ordinateur que sur celui d’un téléviseur, voire d’un vidéoprojecteur, relié en vidéo composite, ou mieux en S-Vidéo, quand ces connexions existent.</a:t>
            </a:r>
          </a:p>
          <a:p>
            <a:pPr>
              <a:buClr>
                <a:schemeClr val="bg2"/>
              </a:buClr>
              <a:buFont typeface="Wingdings" pitchFamily="2" charset="2"/>
              <a:buChar char="Ø"/>
            </a:pPr>
            <a:endParaRPr lang="fr-FR" sz="1400" dirty="0">
              <a:solidFill>
                <a:schemeClr val="bg2"/>
              </a:solidFill>
              <a:latin typeface="Comic Sans MS" pitchFamily="66" charset="0"/>
            </a:endParaRPr>
          </a:p>
          <a:p>
            <a:pPr>
              <a:buClr>
                <a:schemeClr val="bg2"/>
              </a:buClr>
              <a:buFont typeface="Wingdings" pitchFamily="2" charset="2"/>
              <a:buChar char="Ø"/>
            </a:pPr>
            <a:r>
              <a:rPr lang="fr-FR" sz="1400" dirty="0">
                <a:solidFill>
                  <a:schemeClr val="bg2"/>
                </a:solidFill>
                <a:latin typeface="Comic Sans MS" pitchFamily="66" charset="0"/>
              </a:rPr>
              <a:t> Mieux encore, en tout numérique via la prise DVI ou HDMI. </a:t>
            </a:r>
          </a:p>
        </p:txBody>
      </p:sp>
      <p:sp>
        <p:nvSpPr>
          <p:cNvPr id="45062" name="Text Box 6"/>
          <p:cNvSpPr txBox="1">
            <a:spLocks noChangeArrowheads="1"/>
          </p:cNvSpPr>
          <p:nvPr/>
        </p:nvSpPr>
        <p:spPr bwMode="auto">
          <a:xfrm>
            <a:off x="0" y="4293096"/>
            <a:ext cx="5181600" cy="1231106"/>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chemeClr val="bg1"/>
                </a:solidFill>
                <a:latin typeface="DIN-Regular" charset="0"/>
              </a:rPr>
              <a:t> </a:t>
            </a:r>
            <a:r>
              <a:rPr lang="fr-FR" sz="1400" dirty="0">
                <a:solidFill>
                  <a:schemeClr val="bg2"/>
                </a:solidFill>
                <a:latin typeface="Comic Sans MS" pitchFamily="66" charset="0"/>
              </a:rPr>
              <a:t>Parmi tous les types de connexions, IEEE1394, aussi baptisé </a:t>
            </a:r>
            <a:r>
              <a:rPr lang="fr-FR" sz="1400" dirty="0" err="1">
                <a:solidFill>
                  <a:schemeClr val="bg2"/>
                </a:solidFill>
                <a:latin typeface="Comic Sans MS" pitchFamily="66" charset="0"/>
              </a:rPr>
              <a:t>FireWire</a:t>
            </a:r>
            <a:r>
              <a:rPr lang="fr-FR" sz="1400" dirty="0">
                <a:solidFill>
                  <a:schemeClr val="bg2"/>
                </a:solidFill>
                <a:latin typeface="Comic Sans MS" pitchFamily="66" charset="0"/>
              </a:rPr>
              <a:t> par Apple, son inventeur, ou </a:t>
            </a:r>
            <a:r>
              <a:rPr lang="fr-FR" sz="1400" dirty="0" err="1">
                <a:solidFill>
                  <a:schemeClr val="bg2"/>
                </a:solidFill>
                <a:latin typeface="Comic Sans MS" pitchFamily="66" charset="0"/>
              </a:rPr>
              <a:t>i.Link</a:t>
            </a:r>
            <a:r>
              <a:rPr lang="fr-FR" sz="1400" dirty="0">
                <a:solidFill>
                  <a:schemeClr val="bg2"/>
                </a:solidFill>
                <a:latin typeface="Comic Sans MS" pitchFamily="66" charset="0"/>
              </a:rPr>
              <a:t> par Sony, s’est imposé comme liaison miracle pour acquérir</a:t>
            </a:r>
          </a:p>
          <a:p>
            <a:r>
              <a:rPr lang="fr-FR" sz="1400" dirty="0">
                <a:solidFill>
                  <a:schemeClr val="bg2"/>
                </a:solidFill>
                <a:latin typeface="Comic Sans MS" pitchFamily="66" charset="0"/>
              </a:rPr>
              <a:t>de la vidéo numérique ( de votre caméscope par exemple ).</a:t>
            </a:r>
          </a:p>
          <a:p>
            <a:endParaRPr lang="fr-FR" sz="1600" dirty="0">
              <a:solidFill>
                <a:schemeClr val="bg2"/>
              </a:solidFill>
              <a:latin typeface="Comic Sans MS" pitchFamily="66" charset="0"/>
            </a:endParaRPr>
          </a:p>
        </p:txBody>
      </p:sp>
      <p:grpSp>
        <p:nvGrpSpPr>
          <p:cNvPr id="2" name="Group 9"/>
          <p:cNvGrpSpPr>
            <a:grpSpLocks/>
          </p:cNvGrpSpPr>
          <p:nvPr/>
        </p:nvGrpSpPr>
        <p:grpSpPr bwMode="auto">
          <a:xfrm>
            <a:off x="6324600" y="228600"/>
            <a:ext cx="2400300" cy="2400300"/>
            <a:chOff x="3984" y="240"/>
            <a:chExt cx="1512" cy="1512"/>
          </a:xfrm>
        </p:grpSpPr>
        <p:pic>
          <p:nvPicPr>
            <p:cNvPr id="18443" name="Picture 7" descr="C:\Documents and Settings\Propriétaire\Mes documents\Capimmec\images\carte tun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84" y="240"/>
              <a:ext cx="1512" cy="1512"/>
            </a:xfrm>
            <a:prstGeom prst="rect">
              <a:avLst/>
            </a:prstGeom>
            <a:noFill/>
            <a:ln w="9525">
              <a:noFill/>
              <a:miter lim="800000"/>
              <a:headEnd/>
              <a:tailEnd/>
            </a:ln>
          </p:spPr>
        </p:pic>
        <p:sp>
          <p:nvSpPr>
            <p:cNvPr id="18444" name="Text Box 8"/>
            <p:cNvSpPr txBox="1">
              <a:spLocks noChangeArrowheads="1"/>
            </p:cNvSpPr>
            <p:nvPr/>
          </p:nvSpPr>
          <p:spPr bwMode="auto">
            <a:xfrm>
              <a:off x="4358" y="1447"/>
              <a:ext cx="617" cy="192"/>
            </a:xfrm>
            <a:prstGeom prst="rect">
              <a:avLst/>
            </a:prstGeom>
            <a:noFill/>
            <a:ln w="9525">
              <a:noFill/>
              <a:miter lim="800000"/>
              <a:headEnd/>
              <a:tailEnd/>
            </a:ln>
          </p:spPr>
          <p:txBody>
            <a:bodyPr wrap="none">
              <a:spAutoFit/>
            </a:bodyPr>
            <a:lstStyle/>
            <a:p>
              <a:r>
                <a:rPr lang="fr-FR" sz="1400" dirty="0">
                  <a:solidFill>
                    <a:schemeClr val="bg2"/>
                  </a:solidFill>
                </a:rPr>
                <a:t>Carte tuner</a:t>
              </a:r>
            </a:p>
          </p:txBody>
        </p:sp>
      </p:grpSp>
      <p:pic>
        <p:nvPicPr>
          <p:cNvPr id="45066" name="Picture 10" descr="C:\Documents and Settings\Propriétaire\Mes documents\Capimmec\images\firewire_4p-6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39000" y="4495800"/>
            <a:ext cx="1371600" cy="1371600"/>
          </a:xfrm>
          <a:prstGeom prst="rect">
            <a:avLst/>
          </a:prstGeom>
          <a:noFill/>
          <a:ln w="9525">
            <a:noFill/>
            <a:miter lim="800000"/>
            <a:headEnd/>
            <a:tailEnd/>
          </a:ln>
        </p:spPr>
      </p:pic>
      <p:pic>
        <p:nvPicPr>
          <p:cNvPr id="45067" name="Picture 11" descr="C:\Documents and Settings\Propriétaire\Mes documents\Capimmec\images\prises video.jpg"/>
          <p:cNvPicPr>
            <a:picLocks noChangeAspect="1" noChangeArrowheads="1"/>
          </p:cNvPicPr>
          <p:nvPr/>
        </p:nvPicPr>
        <p:blipFill>
          <a:blip r:embed="rId5" cstate="print"/>
          <a:srcRect/>
          <a:stretch>
            <a:fillRect/>
          </a:stretch>
        </p:blipFill>
        <p:spPr bwMode="auto">
          <a:xfrm>
            <a:off x="5791200" y="2963863"/>
            <a:ext cx="3200400" cy="1054100"/>
          </a:xfrm>
          <a:prstGeom prst="rect">
            <a:avLst/>
          </a:prstGeom>
          <a:noFill/>
          <a:ln w="9525">
            <a:noFill/>
            <a:miter lim="800000"/>
            <a:headEnd/>
            <a:tailEnd/>
          </a:ln>
        </p:spPr>
      </p:pic>
      <p:pic>
        <p:nvPicPr>
          <p:cNvPr id="18442" name="Picture 16" descr="https://www.cim26.net/local/cache-vignettes/L115xH146/siteon0-dc90f.gif?1534399052"/>
          <p:cNvPicPr>
            <a:picLocks noChangeAspect="1" noChangeArrowheads="1"/>
          </p:cNvPicPr>
          <p:nvPr/>
        </p:nvPicPr>
        <p:blipFill>
          <a:blip r:embed="rId6"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061"/>
                                        </p:tgtEl>
                                        <p:attrNameLst>
                                          <p:attrName>style.visibility</p:attrName>
                                        </p:attrNameLst>
                                      </p:cBhvr>
                                      <p:to>
                                        <p:strVal val="visible"/>
                                      </p:to>
                                    </p:set>
                                    <p:anim calcmode="lin" valueType="num">
                                      <p:cBhvr additive="base">
                                        <p:cTn id="24" dur="500" fill="hold"/>
                                        <p:tgtEl>
                                          <p:spTgt spid="45061"/>
                                        </p:tgtEl>
                                        <p:attrNameLst>
                                          <p:attrName>ppt_x</p:attrName>
                                        </p:attrNameLst>
                                      </p:cBhvr>
                                      <p:tavLst>
                                        <p:tav tm="0">
                                          <p:val>
                                            <p:strVal val="0-#ppt_w/2"/>
                                          </p:val>
                                        </p:tav>
                                        <p:tav tm="100000">
                                          <p:val>
                                            <p:strVal val="#ppt_x"/>
                                          </p:val>
                                        </p:tav>
                                      </p:tavLst>
                                    </p:anim>
                                    <p:anim calcmode="lin" valueType="num">
                                      <p:cBhvr additive="base">
                                        <p:cTn id="25"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45067"/>
                                        </p:tgtEl>
                                        <p:attrNameLst>
                                          <p:attrName>style.visibility</p:attrName>
                                        </p:attrNameLst>
                                      </p:cBhvr>
                                      <p:to>
                                        <p:strVal val="visible"/>
                                      </p:to>
                                    </p:set>
                                    <p:animEffect transition="in" filter="barn(inHorizontal)">
                                      <p:cBhvr>
                                        <p:cTn id="30" dur="500"/>
                                        <p:tgtEl>
                                          <p:spTgt spid="4506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 calcmode="lin" valueType="num">
                                      <p:cBhvr additive="base">
                                        <p:cTn id="35" dur="500" fill="hold"/>
                                        <p:tgtEl>
                                          <p:spTgt spid="45062"/>
                                        </p:tgtEl>
                                        <p:attrNameLst>
                                          <p:attrName>ppt_x</p:attrName>
                                        </p:attrNameLst>
                                      </p:cBhvr>
                                      <p:tavLst>
                                        <p:tav tm="0">
                                          <p:val>
                                            <p:strVal val="0-#ppt_w/2"/>
                                          </p:val>
                                        </p:tav>
                                        <p:tav tm="100000">
                                          <p:val>
                                            <p:strVal val="#ppt_x"/>
                                          </p:val>
                                        </p:tav>
                                      </p:tavLst>
                                    </p:anim>
                                    <p:anim calcmode="lin" valueType="num">
                                      <p:cBhvr additive="base">
                                        <p:cTn id="36"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45066"/>
                                        </p:tgtEl>
                                        <p:attrNameLst>
                                          <p:attrName>style.visibility</p:attrName>
                                        </p:attrNameLst>
                                      </p:cBhvr>
                                      <p:to>
                                        <p:strVal val="visible"/>
                                      </p:to>
                                    </p:set>
                                    <p:animEffect transition="in" filter="barn(inHorizontal)">
                                      <p:cBhvr>
                                        <p:cTn id="41"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60" grpId="0" autoUpdateAnimBg="0"/>
      <p:bldP spid="45061" grpId="0" autoUpdateAnimBg="0"/>
      <p:bldP spid="450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CE408AF1-F183-4F66-A48F-D1FA9DA62BC9}" type="slidenum">
              <a:rPr lang="fr-FR"/>
              <a:pPr>
                <a:defRPr/>
              </a:pPr>
              <a:t>15</a:t>
            </a:fld>
            <a:endParaRPr lang="fr-FR"/>
          </a:p>
        </p:txBody>
      </p:sp>
      <p:sp>
        <p:nvSpPr>
          <p:cNvPr id="49155" name="Rectangle 3"/>
          <p:cNvSpPr>
            <a:spLocks noChangeArrowheads="1"/>
          </p:cNvSpPr>
          <p:nvPr/>
        </p:nvSpPr>
        <p:spPr bwMode="auto">
          <a:xfrm>
            <a:off x="2278063" y="0"/>
            <a:ext cx="2433680" cy="307777"/>
          </a:xfrm>
          <a:prstGeom prst="rect">
            <a:avLst/>
          </a:prstGeom>
          <a:noFill/>
          <a:ln w="9525">
            <a:noFill/>
            <a:miter lim="800000"/>
            <a:headEnd/>
            <a:tailEnd/>
          </a:ln>
        </p:spPr>
        <p:txBody>
          <a:bodyPr wrap="none">
            <a:spAutoFit/>
          </a:bodyPr>
          <a:lstStyle/>
          <a:p>
            <a:r>
              <a:rPr lang="fr-FR" sz="1400" b="1" dirty="0">
                <a:solidFill>
                  <a:schemeClr val="bg2"/>
                </a:solidFill>
                <a:latin typeface="Comic Sans MS" pitchFamily="66" charset="0"/>
              </a:rPr>
              <a:t>Le système d'exploitation</a:t>
            </a:r>
          </a:p>
        </p:txBody>
      </p:sp>
      <p:sp>
        <p:nvSpPr>
          <p:cNvPr id="49156" name="Text Box 4"/>
          <p:cNvSpPr txBox="1">
            <a:spLocks noChangeArrowheads="1"/>
          </p:cNvSpPr>
          <p:nvPr/>
        </p:nvSpPr>
        <p:spPr bwMode="auto">
          <a:xfrm>
            <a:off x="0" y="762000"/>
            <a:ext cx="7236296" cy="584775"/>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t> </a:t>
            </a:r>
            <a:r>
              <a:rPr lang="fr-FR" sz="1400" dirty="0">
                <a:solidFill>
                  <a:schemeClr val="bg2"/>
                </a:solidFill>
                <a:latin typeface="Comic Sans MS" pitchFamily="66" charset="0"/>
              </a:rPr>
              <a:t>Vous n'aurez pratiquement pas le choix du système d'exploitation puisque </a:t>
            </a:r>
            <a:r>
              <a:rPr lang="fr-FR" sz="1400" b="1" dirty="0">
                <a:solidFill>
                  <a:schemeClr val="bg2"/>
                </a:solidFill>
                <a:latin typeface="Comic Sans MS" pitchFamily="66" charset="0"/>
              </a:rPr>
              <a:t>plus</a:t>
            </a:r>
          </a:p>
          <a:p>
            <a:pPr>
              <a:buClr>
                <a:srgbClr val="FFFF00"/>
              </a:buClr>
              <a:buFont typeface="Wingdings" pitchFamily="2" charset="2"/>
              <a:buNone/>
            </a:pPr>
            <a:r>
              <a:rPr lang="fr-FR" sz="1400" b="1" dirty="0">
                <a:solidFill>
                  <a:schemeClr val="bg2"/>
                </a:solidFill>
                <a:latin typeface="Comic Sans MS" pitchFamily="66" charset="0"/>
              </a:rPr>
              <a:t>de 90% des PC sont livrés avec Windows déjà installé.</a:t>
            </a:r>
          </a:p>
        </p:txBody>
      </p:sp>
      <p:sp>
        <p:nvSpPr>
          <p:cNvPr id="49157" name="Text Box 5"/>
          <p:cNvSpPr txBox="1">
            <a:spLocks noChangeArrowheads="1"/>
          </p:cNvSpPr>
          <p:nvPr/>
        </p:nvSpPr>
        <p:spPr bwMode="auto">
          <a:xfrm>
            <a:off x="0" y="1676400"/>
            <a:ext cx="6759575" cy="1200329"/>
          </a:xfrm>
          <a:prstGeom prst="rect">
            <a:avLst/>
          </a:prstGeom>
          <a:noFill/>
          <a:ln w="9525">
            <a:noFill/>
            <a:miter lim="800000"/>
            <a:headEnd/>
            <a:tailEnd/>
          </a:ln>
        </p:spPr>
        <p:txBody>
          <a:bodyPr>
            <a:spAutoFit/>
          </a:bodyPr>
          <a:lstStyle/>
          <a:p>
            <a:pPr>
              <a:spcBef>
                <a:spcPct val="50000"/>
              </a:spcBef>
              <a:buClr>
                <a:srgbClr val="FFFF00"/>
              </a:buClr>
              <a:buFont typeface="Wingdings" pitchFamily="2" charset="2"/>
              <a:buChar char="Ø"/>
            </a:pPr>
            <a:r>
              <a:rPr lang="fr-FR" sz="1600" dirty="0"/>
              <a:t> </a:t>
            </a:r>
            <a:r>
              <a:rPr lang="fr-FR" sz="1400" dirty="0">
                <a:solidFill>
                  <a:schemeClr val="bg2"/>
                </a:solidFill>
                <a:latin typeface="Comic Sans MS" pitchFamily="66" charset="0"/>
              </a:rPr>
              <a:t>Par ailleurs les PC de marque ne sont pas livrés avec le cd d'installation ce qui est un inconvénient en cas de problèmes. En effet celui-ci et les autres logiciels préinstallés sont compressés et stockés sur une partition du disque dur ce qui oblige à graver des cd de réinstallation si on veut éviter les problèmes en cas de crash du disque dur. (Partition RECOVERY)</a:t>
            </a:r>
          </a:p>
        </p:txBody>
      </p:sp>
      <p:sp>
        <p:nvSpPr>
          <p:cNvPr id="49158" name="Text Box 6"/>
          <p:cNvSpPr txBox="1">
            <a:spLocks noChangeArrowheads="1"/>
          </p:cNvSpPr>
          <p:nvPr/>
        </p:nvSpPr>
        <p:spPr bwMode="auto">
          <a:xfrm>
            <a:off x="0" y="3260725"/>
            <a:ext cx="7254875" cy="553998"/>
          </a:xfrm>
          <a:prstGeom prst="rect">
            <a:avLst/>
          </a:prstGeom>
          <a:noFill/>
          <a:ln w="9525">
            <a:noFill/>
            <a:miter lim="800000"/>
            <a:headEnd/>
            <a:tailEnd/>
          </a:ln>
        </p:spPr>
        <p:txBody>
          <a:bodyPr>
            <a:spAutoFit/>
          </a:bodyPr>
          <a:lstStyle/>
          <a:p>
            <a:pPr>
              <a:buClr>
                <a:schemeClr val="bg2"/>
              </a:buClr>
              <a:buFont typeface="Wingdings" pitchFamily="2" charset="2"/>
              <a:buChar char="Ø"/>
            </a:pPr>
            <a:r>
              <a:rPr lang="fr-FR" sz="1600" dirty="0"/>
              <a:t> </a:t>
            </a:r>
            <a:r>
              <a:rPr lang="fr-FR" sz="1400" dirty="0">
                <a:solidFill>
                  <a:schemeClr val="bg2"/>
                </a:solidFill>
                <a:latin typeface="Comic Sans MS" pitchFamily="66" charset="0"/>
              </a:rPr>
              <a:t>Ce n'est pas le cas des PC achetés chez un assembleur qui sont eux livrés avec les CD des logiciels installés dont celui de Windows, Si ce n’est pas le Cas, Exigez le.</a:t>
            </a:r>
          </a:p>
        </p:txBody>
      </p:sp>
      <p:sp>
        <p:nvSpPr>
          <p:cNvPr id="49159" name="Text Box 7"/>
          <p:cNvSpPr txBox="1">
            <a:spLocks noChangeArrowheads="1"/>
          </p:cNvSpPr>
          <p:nvPr/>
        </p:nvSpPr>
        <p:spPr bwMode="auto">
          <a:xfrm>
            <a:off x="-15875" y="4335463"/>
            <a:ext cx="6797675" cy="984885"/>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600" dirty="0"/>
              <a:t> </a:t>
            </a:r>
            <a:r>
              <a:rPr lang="fr-FR" sz="1400" dirty="0">
                <a:solidFill>
                  <a:schemeClr val="bg2"/>
                </a:solidFill>
                <a:latin typeface="Comic Sans MS" pitchFamily="66" charset="0"/>
              </a:rPr>
              <a:t>Attention : Dans la plupart des cas le système d'exploitation installé est une version OEM qui sera liée à votre ordinateur si vous changez par exemple la carte mère </a:t>
            </a:r>
            <a:r>
              <a:rPr lang="fr-FR" sz="1400" b="1" dirty="0">
                <a:solidFill>
                  <a:schemeClr val="bg2"/>
                </a:solidFill>
                <a:latin typeface="Comic Sans MS" pitchFamily="66" charset="0"/>
              </a:rPr>
              <a:t>il vous faudra dans la plus part des cas le racheter !</a:t>
            </a:r>
            <a:r>
              <a:rPr lang="fr-FR" sz="1400" dirty="0">
                <a:solidFill>
                  <a:schemeClr val="bg2"/>
                </a:solidFill>
                <a:latin typeface="Comic Sans MS" pitchFamily="66" charset="0"/>
              </a:rPr>
              <a:t> ( une centaine d'euros )</a:t>
            </a:r>
          </a:p>
        </p:txBody>
      </p:sp>
      <p:pic>
        <p:nvPicPr>
          <p:cNvPr id="49161" name="Picture 9" descr="C:\Documents and Settings\Propriétaire\Mes documents\Capimmec\images\logo-vista-seguridad-bubble.jpg"/>
          <p:cNvPicPr>
            <a:picLocks noChangeAspect="1" noChangeArrowheads="1"/>
          </p:cNvPicPr>
          <p:nvPr/>
        </p:nvPicPr>
        <p:blipFill>
          <a:blip r:embed="rId3" cstate="print"/>
          <a:stretch>
            <a:fillRect/>
          </a:stretch>
        </p:blipFill>
        <p:spPr bwMode="auto">
          <a:xfrm>
            <a:off x="6934200" y="1599089"/>
            <a:ext cx="1809750" cy="1013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5"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pic>
        <p:nvPicPr>
          <p:cNvPr id="3074" name="Picture 2" descr="C:\Users\tjean\Pictures\windows 10 tbi.jpg"/>
          <p:cNvPicPr>
            <a:picLocks noChangeAspect="1" noChangeArrowheads="1"/>
          </p:cNvPicPr>
          <p:nvPr/>
        </p:nvPicPr>
        <p:blipFill>
          <a:blip r:embed="rId5" cstate="print"/>
          <a:srcRect/>
          <a:stretch>
            <a:fillRect/>
          </a:stretch>
        </p:blipFill>
        <p:spPr bwMode="auto">
          <a:xfrm>
            <a:off x="5868144" y="5085184"/>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0-#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9161"/>
                                        </p:tgtEl>
                                        <p:attrNameLst>
                                          <p:attrName>style.visibility</p:attrName>
                                        </p:attrNameLst>
                                      </p:cBhvr>
                                      <p:to>
                                        <p:strVal val="visible"/>
                                      </p:to>
                                    </p:set>
                                    <p:animEffect transition="in" filter="barn(inHorizontal)">
                                      <p:cBhvr>
                                        <p:cTn id="19" dur="500"/>
                                        <p:tgtEl>
                                          <p:spTgt spid="4916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9157"/>
                                        </p:tgtEl>
                                        <p:attrNameLst>
                                          <p:attrName>style.visibility</p:attrName>
                                        </p:attrNameLst>
                                      </p:cBhvr>
                                      <p:to>
                                        <p:strVal val="visible"/>
                                      </p:to>
                                    </p:set>
                                    <p:anim calcmode="lin" valueType="num">
                                      <p:cBhvr additive="base">
                                        <p:cTn id="24" dur="500" fill="hold"/>
                                        <p:tgtEl>
                                          <p:spTgt spid="49157"/>
                                        </p:tgtEl>
                                        <p:attrNameLst>
                                          <p:attrName>ppt_x</p:attrName>
                                        </p:attrNameLst>
                                      </p:cBhvr>
                                      <p:tavLst>
                                        <p:tav tm="0">
                                          <p:val>
                                            <p:strVal val="0-#ppt_w/2"/>
                                          </p:val>
                                        </p:tav>
                                        <p:tav tm="100000">
                                          <p:val>
                                            <p:strVal val="#ppt_x"/>
                                          </p:val>
                                        </p:tav>
                                      </p:tavLst>
                                    </p:anim>
                                    <p:anim calcmode="lin" valueType="num">
                                      <p:cBhvr additive="base">
                                        <p:cTn id="25"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9158"/>
                                        </p:tgtEl>
                                        <p:attrNameLst>
                                          <p:attrName>style.visibility</p:attrName>
                                        </p:attrNameLst>
                                      </p:cBhvr>
                                      <p:to>
                                        <p:strVal val="visible"/>
                                      </p:to>
                                    </p:set>
                                    <p:anim calcmode="lin" valueType="num">
                                      <p:cBhvr additive="base">
                                        <p:cTn id="30" dur="500" fill="hold"/>
                                        <p:tgtEl>
                                          <p:spTgt spid="49158"/>
                                        </p:tgtEl>
                                        <p:attrNameLst>
                                          <p:attrName>ppt_x</p:attrName>
                                        </p:attrNameLst>
                                      </p:cBhvr>
                                      <p:tavLst>
                                        <p:tav tm="0">
                                          <p:val>
                                            <p:strVal val="0-#ppt_w/2"/>
                                          </p:val>
                                        </p:tav>
                                        <p:tav tm="100000">
                                          <p:val>
                                            <p:strVal val="#ppt_x"/>
                                          </p:val>
                                        </p:tav>
                                      </p:tavLst>
                                    </p:anim>
                                    <p:anim calcmode="lin" valueType="num">
                                      <p:cBhvr additive="base">
                                        <p:cTn id="31"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wipe(down)">
                                      <p:cBhvr>
                                        <p:cTn id="36" dur="3000"/>
                                        <p:tgtEl>
                                          <p:spTgt spid="307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9159"/>
                                        </p:tgtEl>
                                        <p:attrNameLst>
                                          <p:attrName>style.visibility</p:attrName>
                                        </p:attrNameLst>
                                      </p:cBhvr>
                                      <p:to>
                                        <p:strVal val="visible"/>
                                      </p:to>
                                    </p:set>
                                    <p:anim calcmode="lin" valueType="num">
                                      <p:cBhvr additive="base">
                                        <p:cTn id="41" dur="500" fill="hold"/>
                                        <p:tgtEl>
                                          <p:spTgt spid="49159"/>
                                        </p:tgtEl>
                                        <p:attrNameLst>
                                          <p:attrName>ppt_x</p:attrName>
                                        </p:attrNameLst>
                                      </p:cBhvr>
                                      <p:tavLst>
                                        <p:tav tm="0">
                                          <p:val>
                                            <p:strVal val="0-#ppt_w/2"/>
                                          </p:val>
                                        </p:tav>
                                        <p:tav tm="100000">
                                          <p:val>
                                            <p:strVal val="#ppt_x"/>
                                          </p:val>
                                        </p:tav>
                                      </p:tavLst>
                                    </p:anim>
                                    <p:anim calcmode="lin" valueType="num">
                                      <p:cBhvr additive="base">
                                        <p:cTn id="42"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P spid="49158" grpId="0" autoUpdateAnimBg="0"/>
      <p:bldP spid="4915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ECCE7383-533A-4B75-821A-9750177ACA58}" type="slidenum">
              <a:rPr lang="fr-FR"/>
              <a:pPr>
                <a:defRPr/>
              </a:pPr>
              <a:t>16</a:t>
            </a:fld>
            <a:endParaRPr lang="fr-FR"/>
          </a:p>
        </p:txBody>
      </p:sp>
      <p:sp>
        <p:nvSpPr>
          <p:cNvPr id="47107" name="Rectangle 3"/>
          <p:cNvSpPr>
            <a:spLocks noChangeArrowheads="1"/>
          </p:cNvSpPr>
          <p:nvPr/>
        </p:nvSpPr>
        <p:spPr bwMode="auto">
          <a:xfrm>
            <a:off x="1330325" y="152400"/>
            <a:ext cx="7260321" cy="584775"/>
          </a:xfrm>
          <a:prstGeom prst="rect">
            <a:avLst/>
          </a:prstGeom>
          <a:noFill/>
          <a:ln w="9525">
            <a:noFill/>
            <a:miter lim="800000"/>
            <a:headEnd/>
            <a:tailEnd/>
          </a:ln>
        </p:spPr>
        <p:txBody>
          <a:bodyPr wrap="none">
            <a:spAutoFit/>
          </a:bodyPr>
          <a:lstStyle/>
          <a:p>
            <a:r>
              <a:rPr lang="fr-FR" sz="3200" b="1" dirty="0">
                <a:solidFill>
                  <a:schemeClr val="bg2"/>
                </a:solidFill>
                <a:latin typeface="Comic Sans MS" pitchFamily="66" charset="0"/>
              </a:rPr>
              <a:t>Monter ou améliorer son ordinateur</a:t>
            </a:r>
          </a:p>
        </p:txBody>
      </p:sp>
      <p:sp>
        <p:nvSpPr>
          <p:cNvPr id="47108" name="Text Box 4"/>
          <p:cNvSpPr txBox="1">
            <a:spLocks noChangeArrowheads="1"/>
          </p:cNvSpPr>
          <p:nvPr/>
        </p:nvSpPr>
        <p:spPr bwMode="auto">
          <a:xfrm>
            <a:off x="0" y="1219200"/>
            <a:ext cx="4724400" cy="769441"/>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600" dirty="0">
                <a:solidFill>
                  <a:srgbClr val="FFFF00"/>
                </a:solidFill>
              </a:rPr>
              <a:t> </a:t>
            </a:r>
            <a:r>
              <a:rPr lang="fr-FR" sz="1400" dirty="0">
                <a:solidFill>
                  <a:schemeClr val="bg2"/>
                </a:solidFill>
                <a:latin typeface="Comic Sans MS" pitchFamily="66" charset="0"/>
              </a:rPr>
              <a:t>Et pourquoi ne pas choisir ses composants et monter </a:t>
            </a:r>
            <a:br>
              <a:rPr lang="fr-FR" sz="1400" dirty="0">
                <a:solidFill>
                  <a:schemeClr val="bg2"/>
                </a:solidFill>
                <a:latin typeface="Comic Sans MS" pitchFamily="66" charset="0"/>
              </a:rPr>
            </a:br>
            <a:r>
              <a:rPr lang="fr-FR" sz="1400" dirty="0">
                <a:solidFill>
                  <a:schemeClr val="bg2"/>
                </a:solidFill>
                <a:latin typeface="Comic Sans MS" pitchFamily="66" charset="0"/>
              </a:rPr>
              <a:t>l'ordinateur de vos rêves ?</a:t>
            </a:r>
          </a:p>
        </p:txBody>
      </p:sp>
      <p:sp>
        <p:nvSpPr>
          <p:cNvPr id="47109" name="Text Box 5"/>
          <p:cNvSpPr txBox="1">
            <a:spLocks noChangeArrowheads="1"/>
          </p:cNvSpPr>
          <p:nvPr/>
        </p:nvSpPr>
        <p:spPr bwMode="auto">
          <a:xfrm>
            <a:off x="0" y="2057400"/>
            <a:ext cx="5148064" cy="523220"/>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400" dirty="0">
                <a:solidFill>
                  <a:schemeClr val="bg2"/>
                </a:solidFill>
                <a:latin typeface="Comic Sans MS" pitchFamily="66" charset="0"/>
              </a:rPr>
              <a:t> Un rêve impossible ? Pas tant que ça pour quelqu'un un tant soit peu bricoleur et possédant un …tournevis</a:t>
            </a:r>
          </a:p>
        </p:txBody>
      </p:sp>
      <p:sp>
        <p:nvSpPr>
          <p:cNvPr id="47110" name="Text Box 6"/>
          <p:cNvSpPr txBox="1">
            <a:spLocks noChangeArrowheads="1"/>
          </p:cNvSpPr>
          <p:nvPr/>
        </p:nvSpPr>
        <p:spPr bwMode="auto">
          <a:xfrm>
            <a:off x="0" y="3124200"/>
            <a:ext cx="7924800" cy="984885"/>
          </a:xfrm>
          <a:prstGeom prst="rect">
            <a:avLst/>
          </a:prstGeom>
          <a:noFill/>
          <a:ln w="9525">
            <a:noFill/>
            <a:miter lim="800000"/>
            <a:headEnd/>
            <a:tailEnd/>
          </a:ln>
        </p:spPr>
        <p:txBody>
          <a:bodyPr>
            <a:spAutoFit/>
            <a:scene3d>
              <a:camera prst="orthographicFront"/>
              <a:lightRig rig="threePt" dir="t"/>
            </a:scene3d>
            <a:sp3d extrusionH="57150" contourW="12700">
              <a:bevelT w="6350"/>
              <a:bevelB w="38100" h="38100"/>
              <a:extrusionClr>
                <a:schemeClr val="bg1"/>
              </a:extrusionClr>
              <a:contourClr>
                <a:schemeClr val="bg2"/>
              </a:contourClr>
            </a:sp3d>
          </a:bodyPr>
          <a:lstStyle/>
          <a:p>
            <a:pPr>
              <a:spcBef>
                <a:spcPct val="50000"/>
              </a:spcBef>
              <a:buClr>
                <a:schemeClr val="bg2"/>
              </a:buClr>
              <a:buFont typeface="Wingdings" pitchFamily="2" charset="2"/>
              <a:buChar char="Ø"/>
            </a:pPr>
            <a:r>
              <a:rPr lang="fr-FR" sz="1600" dirty="0">
                <a:solidFill>
                  <a:srgbClr val="FFFF00"/>
                </a:solidFill>
              </a:rPr>
              <a:t> </a:t>
            </a:r>
            <a:r>
              <a:rPr lang="fr-FR" sz="1400" dirty="0">
                <a:solidFill>
                  <a:schemeClr val="bg2"/>
                </a:solidFill>
                <a:latin typeface="Comic Sans MS" pitchFamily="66" charset="0"/>
              </a:rPr>
              <a:t>Pour cela vous pouvez vous référer aux configurations complètes de références de l'excellent Clubic.com donnant la liste du matériel pour chaque configuration ( bureautique, </a:t>
            </a:r>
            <a:r>
              <a:rPr lang="fr-FR" sz="1400" dirty="0" err="1">
                <a:solidFill>
                  <a:schemeClr val="bg2"/>
                </a:solidFill>
                <a:latin typeface="Comic Sans MS" pitchFamily="66" charset="0"/>
              </a:rPr>
              <a:t>etc</a:t>
            </a:r>
            <a:r>
              <a:rPr lang="fr-FR" sz="1400" dirty="0">
                <a:solidFill>
                  <a:schemeClr val="bg2"/>
                </a:solidFill>
                <a:latin typeface="Comic Sans MS" pitchFamily="66" charset="0"/>
              </a:rPr>
              <a:t>…)</a:t>
            </a:r>
            <a:br>
              <a:rPr lang="fr-FR" sz="1400" dirty="0">
                <a:solidFill>
                  <a:schemeClr val="bg2"/>
                </a:solidFill>
                <a:latin typeface="Comic Sans MS" pitchFamily="66" charset="0"/>
              </a:rPr>
            </a:br>
            <a:r>
              <a:rPr lang="fr-FR" sz="1400" dirty="0">
                <a:solidFill>
                  <a:schemeClr val="bg2"/>
                </a:solidFill>
                <a:latin typeface="Comic Sans MS" pitchFamily="66" charset="0"/>
                <a:hlinkClick r:id="rId3"/>
              </a:rPr>
              <a:t>http://www.clubic.com:80/article-13957-1-les-configurations-completes-de-reference.html</a:t>
            </a:r>
            <a:endParaRPr lang="fr-FR" sz="1400" dirty="0">
              <a:solidFill>
                <a:schemeClr val="bg2"/>
              </a:solidFill>
              <a:latin typeface="Comic Sans MS" pitchFamily="66" charset="0"/>
            </a:endParaRPr>
          </a:p>
        </p:txBody>
      </p:sp>
      <p:sp>
        <p:nvSpPr>
          <p:cNvPr id="47111" name="Text Box 7"/>
          <p:cNvSpPr txBox="1">
            <a:spLocks noChangeArrowheads="1"/>
          </p:cNvSpPr>
          <p:nvPr/>
        </p:nvSpPr>
        <p:spPr bwMode="auto">
          <a:xfrm>
            <a:off x="0" y="4343400"/>
            <a:ext cx="7467600" cy="954107"/>
          </a:xfrm>
          <a:prstGeom prst="rect">
            <a:avLst/>
          </a:prstGeom>
          <a:noFill/>
          <a:ln w="9525">
            <a:noFill/>
            <a:miter lim="800000"/>
            <a:headEnd/>
            <a:tailEnd/>
          </a:ln>
        </p:spPr>
        <p:txBody>
          <a:bodyPr>
            <a:spAutoFit/>
            <a:scene3d>
              <a:camera prst="orthographicFront"/>
              <a:lightRig rig="threePt" dir="t">
                <a:rot lat="0" lon="0" rev="600000"/>
              </a:lightRig>
            </a:scene3d>
            <a:sp3d extrusionH="57150" contourW="12700">
              <a:bevelT w="6350"/>
              <a:extrusionClr>
                <a:schemeClr val="bg1"/>
              </a:extrusionClr>
              <a:contourClr>
                <a:schemeClr val="bg2"/>
              </a:contourClr>
            </a:sp3d>
          </a:bodyPr>
          <a:lstStyle/>
          <a:p>
            <a:pPr>
              <a:buClr>
                <a:schemeClr val="bg2"/>
              </a:buClr>
              <a:buFont typeface="Wingdings" pitchFamily="2" charset="2"/>
              <a:buChar char="Ø"/>
            </a:pPr>
            <a:r>
              <a:rPr lang="fr-FR" sz="1400" dirty="0">
                <a:solidFill>
                  <a:schemeClr val="bg2"/>
                </a:solidFill>
                <a:latin typeface="Comic Sans MS" pitchFamily="66" charset="0"/>
              </a:rPr>
              <a:t> Puis vous serez aidé dans votre entreprise par un didacticiel complet de montage de tous ces composants toujours chez </a:t>
            </a:r>
            <a:r>
              <a:rPr lang="fr-FR" sz="1400" dirty="0" err="1">
                <a:solidFill>
                  <a:schemeClr val="bg2"/>
                </a:solidFill>
                <a:latin typeface="Comic Sans MS" pitchFamily="66" charset="0"/>
              </a:rPr>
              <a:t>Clubic</a:t>
            </a:r>
            <a:r>
              <a:rPr lang="fr-FR" sz="1400" dirty="0">
                <a:solidFill>
                  <a:schemeClr val="bg2"/>
                </a:solidFill>
                <a:latin typeface="Comic Sans MS" pitchFamily="66" charset="0"/>
              </a:rPr>
              <a:t> avec une vidéo pour chaque composant ( carte </a:t>
            </a:r>
            <a:r>
              <a:rPr lang="fr-FR" sz="1400" dirty="0" err="1">
                <a:solidFill>
                  <a:schemeClr val="bg2"/>
                </a:solidFill>
                <a:latin typeface="Comic Sans MS" pitchFamily="66" charset="0"/>
              </a:rPr>
              <a:t>mère,processeur</a:t>
            </a:r>
            <a:r>
              <a:rPr lang="fr-FR" sz="1400" dirty="0">
                <a:solidFill>
                  <a:schemeClr val="bg2"/>
                </a:solidFill>
                <a:latin typeface="Comic Sans MS" pitchFamily="66" charset="0"/>
              </a:rPr>
              <a:t> </a:t>
            </a:r>
            <a:r>
              <a:rPr lang="fr-FR" sz="1400" dirty="0" err="1">
                <a:solidFill>
                  <a:schemeClr val="bg2"/>
                </a:solidFill>
                <a:latin typeface="Comic Sans MS" pitchFamily="66" charset="0"/>
              </a:rPr>
              <a:t>etc</a:t>
            </a:r>
            <a:r>
              <a:rPr lang="fr-FR" sz="1400" dirty="0">
                <a:solidFill>
                  <a:schemeClr val="bg2"/>
                </a:solidFill>
                <a:latin typeface="Comic Sans MS" pitchFamily="66" charset="0"/>
              </a:rPr>
              <a:t>… )</a:t>
            </a:r>
          </a:p>
          <a:p>
            <a:pPr>
              <a:buClr>
                <a:srgbClr val="FFFF00"/>
              </a:buClr>
              <a:buFont typeface="Wingdings" pitchFamily="2" charset="2"/>
              <a:buNone/>
            </a:pPr>
            <a:r>
              <a:rPr lang="fr-FR" sz="1400" dirty="0">
                <a:solidFill>
                  <a:schemeClr val="bg2"/>
                </a:solidFill>
                <a:latin typeface="Comic Sans MS" pitchFamily="66" charset="0"/>
                <a:hlinkClick r:id="rId4"/>
              </a:rPr>
              <a:t>http://www.clubic.com/article-66115-1-monter-configurer-pc-generation.html</a:t>
            </a:r>
            <a:endParaRPr lang="fr-FR" sz="1400" dirty="0">
              <a:solidFill>
                <a:schemeClr val="bg2"/>
              </a:solidFill>
              <a:latin typeface="Comic Sans MS" pitchFamily="66" charset="0"/>
              <a:hlinkClick r:id="rId3"/>
            </a:endParaRPr>
          </a:p>
        </p:txBody>
      </p:sp>
      <p:pic>
        <p:nvPicPr>
          <p:cNvPr id="47112" name="Picture 8" descr="C:\Documents and Settings\Propriétaire\Mes documents\Capimmec\branchés\video montage.jpg">
            <a:hlinkClick r:id="rId5"/>
          </p:cNvPr>
          <p:cNvPicPr>
            <a:picLocks noChangeAspect="1" noChangeArrowheads="1"/>
          </p:cNvPicPr>
          <p:nvPr/>
        </p:nvPicPr>
        <p:blipFill>
          <a:blip r:embed="rId6" cstate="print"/>
          <a:srcRect/>
          <a:stretch>
            <a:fillRect/>
          </a:stretch>
        </p:blipFill>
        <p:spPr bwMode="auto">
          <a:xfrm>
            <a:off x="5562600" y="762000"/>
            <a:ext cx="2882900" cy="2352675"/>
          </a:xfrm>
          <a:prstGeom prst="rect">
            <a:avLst/>
          </a:prstGeom>
          <a:noFill/>
          <a:ln w="9525">
            <a:noFill/>
            <a:miter lim="800000"/>
            <a:headEnd/>
            <a:tailEnd/>
          </a:ln>
        </p:spPr>
      </p:pic>
      <p:sp>
        <p:nvSpPr>
          <p:cNvPr id="47113" name="Text Box 9"/>
          <p:cNvSpPr txBox="1">
            <a:spLocks noChangeArrowheads="1"/>
          </p:cNvSpPr>
          <p:nvPr/>
        </p:nvSpPr>
        <p:spPr bwMode="auto">
          <a:xfrm>
            <a:off x="2123728" y="5517232"/>
            <a:ext cx="4016375" cy="861774"/>
          </a:xfrm>
          <a:prstGeom prst="rect">
            <a:avLst/>
          </a:prstGeom>
          <a:noFill/>
          <a:ln w="9525">
            <a:noFill/>
            <a:miter lim="800000"/>
            <a:headEnd/>
            <a:tailEnd/>
          </a:ln>
        </p:spPr>
        <p:txBody>
          <a:bodyPr>
            <a:spAutoFit/>
          </a:bodyPr>
          <a:lstStyle/>
          <a:p>
            <a:pPr algn="ctr">
              <a:spcBef>
                <a:spcPct val="50000"/>
              </a:spcBef>
              <a:buClr>
                <a:schemeClr val="bg2"/>
              </a:buClr>
              <a:buFont typeface="Wingdings" pitchFamily="2" charset="2"/>
              <a:buChar char="Ø"/>
            </a:pPr>
            <a:r>
              <a:rPr lang="fr-FR" sz="1600" dirty="0"/>
              <a:t> </a:t>
            </a:r>
            <a:r>
              <a:rPr lang="fr-FR" sz="2000" dirty="0">
                <a:solidFill>
                  <a:schemeClr val="bg2"/>
                </a:solidFill>
                <a:latin typeface="Comic Sans MS" pitchFamily="66" charset="0"/>
              </a:rPr>
              <a:t>Vous êtes décidé ? Au travail !</a:t>
            </a:r>
          </a:p>
          <a:p>
            <a:pPr algn="ctr">
              <a:spcBef>
                <a:spcPct val="50000"/>
              </a:spcBef>
              <a:buClr>
                <a:schemeClr val="bg2"/>
              </a:buClr>
              <a:buFont typeface="Wingdings" pitchFamily="2" charset="2"/>
              <a:buChar char="Ø"/>
            </a:pPr>
            <a:r>
              <a:rPr lang="fr-FR" sz="2000" dirty="0">
                <a:solidFill>
                  <a:schemeClr val="bg2"/>
                </a:solidFill>
                <a:latin typeface="Comic Sans MS" pitchFamily="66" charset="0"/>
              </a:rPr>
              <a:t>C’est FINI ! Ouf </a:t>
            </a:r>
          </a:p>
        </p:txBody>
      </p:sp>
      <p:pic>
        <p:nvPicPr>
          <p:cNvPr id="20490" name="Picture 16" descr="https://www.cim26.net/local/cache-vignettes/L115xH146/siteon0-dc90f.gif?1534399052"/>
          <p:cNvPicPr>
            <a:picLocks noChangeAspect="1" noChangeArrowheads="1"/>
          </p:cNvPicPr>
          <p:nvPr/>
        </p:nvPicPr>
        <p:blipFill>
          <a:blip r:embed="rId7" cstate="print"/>
          <a:srcRect/>
          <a:stretch>
            <a:fillRect/>
          </a:stretch>
        </p:blipFill>
        <p:spPr bwMode="auto">
          <a:xfrm>
            <a:off x="179388" y="5805488"/>
            <a:ext cx="720725" cy="914400"/>
          </a:xfrm>
          <a:prstGeom prst="rect">
            <a:avLst/>
          </a:prstGeom>
          <a:noFill/>
          <a:ln w="9525">
            <a:noFill/>
            <a:miter lim="800000"/>
            <a:headEnd/>
            <a:tailEnd/>
          </a:ln>
        </p:spPr>
      </p:pic>
      <p:pic>
        <p:nvPicPr>
          <p:cNvPr id="4098" name="Picture 2" descr="C:\Users\tjean\Pictures\terminé.gif"/>
          <p:cNvPicPr>
            <a:picLocks noChangeAspect="1" noChangeArrowheads="1" noCrop="1"/>
          </p:cNvPicPr>
          <p:nvPr/>
        </p:nvPicPr>
        <p:blipFill>
          <a:blip r:embed="rId8" cstate="print"/>
          <a:srcRect/>
          <a:stretch>
            <a:fillRect/>
          </a:stretch>
        </p:blipFill>
        <p:spPr bwMode="auto">
          <a:xfrm>
            <a:off x="6228184" y="5517232"/>
            <a:ext cx="1321469" cy="976405"/>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0-#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0-#ppt_w/2"/>
                                          </p:val>
                                        </p:tav>
                                        <p:tav tm="100000">
                                          <p:val>
                                            <p:strVal val="#ppt_x"/>
                                          </p:val>
                                        </p:tav>
                                      </p:tavLst>
                                    </p:anim>
                                    <p:anim calcmode="lin" valueType="num">
                                      <p:cBhvr additive="base">
                                        <p:cTn id="20"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anim calcmode="lin" valueType="num">
                                      <p:cBhvr additive="base">
                                        <p:cTn id="25" dur="500" fill="hold"/>
                                        <p:tgtEl>
                                          <p:spTgt spid="47110"/>
                                        </p:tgtEl>
                                        <p:attrNameLst>
                                          <p:attrName>ppt_x</p:attrName>
                                        </p:attrNameLst>
                                      </p:cBhvr>
                                      <p:tavLst>
                                        <p:tav tm="0">
                                          <p:val>
                                            <p:strVal val="0-#ppt_w/2"/>
                                          </p:val>
                                        </p:tav>
                                        <p:tav tm="100000">
                                          <p:val>
                                            <p:strVal val="#ppt_x"/>
                                          </p:val>
                                        </p:tav>
                                      </p:tavLst>
                                    </p:anim>
                                    <p:anim calcmode="lin" valueType="num">
                                      <p:cBhvr additive="base">
                                        <p:cTn id="26"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11"/>
                                        </p:tgtEl>
                                        <p:attrNameLst>
                                          <p:attrName>style.visibility</p:attrName>
                                        </p:attrNameLst>
                                      </p:cBhvr>
                                      <p:to>
                                        <p:strVal val="visible"/>
                                      </p:to>
                                    </p:set>
                                    <p:anim calcmode="lin" valueType="num">
                                      <p:cBhvr additive="base">
                                        <p:cTn id="31" dur="500" fill="hold"/>
                                        <p:tgtEl>
                                          <p:spTgt spid="47111"/>
                                        </p:tgtEl>
                                        <p:attrNameLst>
                                          <p:attrName>ppt_x</p:attrName>
                                        </p:attrNameLst>
                                      </p:cBhvr>
                                      <p:tavLst>
                                        <p:tav tm="0">
                                          <p:val>
                                            <p:strVal val="0-#ppt_w/2"/>
                                          </p:val>
                                        </p:tav>
                                        <p:tav tm="100000">
                                          <p:val>
                                            <p:strVal val="#ppt_x"/>
                                          </p:val>
                                        </p:tav>
                                      </p:tavLst>
                                    </p:anim>
                                    <p:anim calcmode="lin" valueType="num">
                                      <p:cBhvr additive="base">
                                        <p:cTn id="32"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barn(inHorizontal)">
                                      <p:cBhvr>
                                        <p:cTn id="37" dur="500"/>
                                        <p:tgtEl>
                                          <p:spTgt spid="471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7113"/>
                                        </p:tgtEl>
                                        <p:attrNameLst>
                                          <p:attrName>style.visibility</p:attrName>
                                        </p:attrNameLst>
                                      </p:cBhvr>
                                      <p:to>
                                        <p:strVal val="visible"/>
                                      </p:to>
                                    </p:set>
                                    <p:anim calcmode="lin" valueType="num">
                                      <p:cBhvr additive="base">
                                        <p:cTn id="42" dur="500" fill="hold"/>
                                        <p:tgtEl>
                                          <p:spTgt spid="47113"/>
                                        </p:tgtEl>
                                        <p:attrNameLst>
                                          <p:attrName>ppt_x</p:attrName>
                                        </p:attrNameLst>
                                      </p:cBhvr>
                                      <p:tavLst>
                                        <p:tav tm="0">
                                          <p:val>
                                            <p:strVal val="0-#ppt_w/2"/>
                                          </p:val>
                                        </p:tav>
                                        <p:tav tm="100000">
                                          <p:val>
                                            <p:strVal val="#ppt_x"/>
                                          </p:val>
                                        </p:tav>
                                      </p:tavLst>
                                    </p:anim>
                                    <p:anim calcmode="lin" valueType="num">
                                      <p:cBhvr additive="base">
                                        <p:cTn id="43"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098"/>
                                        </p:tgtEl>
                                        <p:attrNameLst>
                                          <p:attrName>style.visibility</p:attrName>
                                        </p:attrNameLst>
                                      </p:cBhvr>
                                      <p:to>
                                        <p:strVal val="visible"/>
                                      </p:to>
                                    </p:set>
                                    <p:anim calcmode="lin" valueType="num">
                                      <p:cBhvr additive="base">
                                        <p:cTn id="48" dur="500" fill="hold"/>
                                        <p:tgtEl>
                                          <p:spTgt spid="4098"/>
                                        </p:tgtEl>
                                        <p:attrNameLst>
                                          <p:attrName>ppt_x</p:attrName>
                                        </p:attrNameLst>
                                      </p:cBhvr>
                                      <p:tavLst>
                                        <p:tav tm="0">
                                          <p:val>
                                            <p:strVal val="#ppt_x"/>
                                          </p:val>
                                        </p:tav>
                                        <p:tav tm="100000">
                                          <p:val>
                                            <p:strVal val="#ppt_x"/>
                                          </p:val>
                                        </p:tav>
                                      </p:tavLst>
                                    </p:anim>
                                    <p:anim calcmode="lin" valueType="num">
                                      <p:cBhvr additive="base">
                                        <p:cTn id="49"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autoUpdateAnimBg="0"/>
      <p:bldP spid="47109" grpId="0" autoUpdateAnimBg="0"/>
      <p:bldP spid="47110" grpId="0" autoUpdateAnimBg="0"/>
      <p:bldP spid="47111" grpId="0" autoUpdateAnimBg="0"/>
      <p:bldP spid="4711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504056"/>
          </a:xfrm>
        </p:spPr>
        <p:txBody>
          <a:bodyPr/>
          <a:lstStyle/>
          <a:p>
            <a:r>
              <a:rPr lang="fr-FR" dirty="0"/>
              <a:t>Description Composants CM</a:t>
            </a:r>
          </a:p>
        </p:txBody>
      </p:sp>
      <p:sp>
        <p:nvSpPr>
          <p:cNvPr id="4" name="Espace réservé du numéro de diapositive 3"/>
          <p:cNvSpPr>
            <a:spLocks noGrp="1"/>
          </p:cNvSpPr>
          <p:nvPr>
            <p:ph type="sldNum" sz="quarter" idx="12"/>
          </p:nvPr>
        </p:nvSpPr>
        <p:spPr/>
        <p:txBody>
          <a:bodyPr/>
          <a:lstStyle/>
          <a:p>
            <a:pPr>
              <a:defRPr/>
            </a:pPr>
            <a:fld id="{679E5EF7-EC32-4CCC-8FA6-260AF62E7968}" type="slidenum">
              <a:rPr lang="fr-FR" smtClean="0"/>
              <a:pPr>
                <a:defRPr/>
              </a:pPr>
              <a:t>17</a:t>
            </a:fld>
            <a:endParaRPr lang="fr-FR"/>
          </a:p>
        </p:txBody>
      </p:sp>
      <p:pic>
        <p:nvPicPr>
          <p:cNvPr id="5" name="Picture 13" descr="C:\Users\tjean\Pictures\desc 3 carte mere.jpg"/>
          <p:cNvPicPr>
            <a:picLocks noGrp="1" noChangeAspect="1" noChangeArrowheads="1"/>
          </p:cNvPicPr>
          <p:nvPr>
            <p:ph idx="1"/>
          </p:nvPr>
        </p:nvPicPr>
        <p:blipFill>
          <a:blip r:embed="rId2" cstate="print"/>
          <a:srcRect/>
          <a:stretch>
            <a:fillRect/>
          </a:stretch>
        </p:blipFill>
        <p:spPr bwMode="auto">
          <a:xfrm>
            <a:off x="323528" y="921598"/>
            <a:ext cx="8136903" cy="5695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1" descr="C:\Users\tjean\Pictures\desc carte mere.jpg">
            <a:hlinkClick r:id="rId3" action="ppaction://hlinksldjump"/>
          </p:cNvPr>
          <p:cNvPicPr>
            <a:picLocks noChangeAspect="1" noChangeArrowheads="1"/>
          </p:cNvPicPr>
          <p:nvPr/>
        </p:nvPicPr>
        <p:blipFill>
          <a:blip r:embed="rId4" cstate="print"/>
          <a:srcRect/>
          <a:stretch>
            <a:fillRect/>
          </a:stretch>
        </p:blipFill>
        <p:spPr bwMode="auto">
          <a:xfrm>
            <a:off x="8028384" y="5805264"/>
            <a:ext cx="706972" cy="404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Users\tjean\Pictures\desc 2 carte mere.jpg"/>
          <p:cNvPicPr>
            <a:picLocks noGrp="1" noChangeAspect="1" noChangeArrowheads="1"/>
          </p:cNvPicPr>
          <p:nvPr>
            <p:ph idx="1"/>
          </p:nvPr>
        </p:nvPicPr>
        <p:blipFill>
          <a:blip r:embed="rId2" cstate="print"/>
          <a:srcRect/>
          <a:stretch>
            <a:fillRect/>
          </a:stretch>
        </p:blipFill>
        <p:spPr bwMode="auto">
          <a:xfrm>
            <a:off x="467544" y="601491"/>
            <a:ext cx="7632847" cy="5723110"/>
          </a:xfrm>
          <a:prstGeom prst="rect">
            <a:avLst/>
          </a:prstGeom>
          <a:noFill/>
        </p:spPr>
      </p:pic>
      <p:sp>
        <p:nvSpPr>
          <p:cNvPr id="2" name="Titre 1"/>
          <p:cNvSpPr>
            <a:spLocks noGrp="1"/>
          </p:cNvSpPr>
          <p:nvPr>
            <p:ph type="title"/>
          </p:nvPr>
        </p:nvSpPr>
        <p:spPr>
          <a:xfrm>
            <a:off x="457200" y="332656"/>
            <a:ext cx="8229600" cy="504056"/>
          </a:xfrm>
        </p:spPr>
        <p:txBody>
          <a:bodyPr/>
          <a:lstStyle/>
          <a:p>
            <a:r>
              <a:rPr lang="fr-FR" dirty="0"/>
              <a:t>Description CM</a:t>
            </a:r>
          </a:p>
        </p:txBody>
      </p:sp>
      <p:sp>
        <p:nvSpPr>
          <p:cNvPr id="4" name="Espace réservé du numéro de diapositive 3"/>
          <p:cNvSpPr>
            <a:spLocks noGrp="1"/>
          </p:cNvSpPr>
          <p:nvPr>
            <p:ph type="sldNum" sz="quarter" idx="12"/>
          </p:nvPr>
        </p:nvSpPr>
        <p:spPr/>
        <p:txBody>
          <a:bodyPr/>
          <a:lstStyle/>
          <a:p>
            <a:pPr>
              <a:defRPr/>
            </a:pPr>
            <a:fld id="{679E5EF7-EC32-4CCC-8FA6-260AF62E7968}" type="slidenum">
              <a:rPr lang="fr-FR" smtClean="0"/>
              <a:pPr>
                <a:defRPr/>
              </a:pPr>
              <a:t>18</a:t>
            </a:fld>
            <a:endParaRPr lang="fr-FR"/>
          </a:p>
        </p:txBody>
      </p:sp>
      <p:pic>
        <p:nvPicPr>
          <p:cNvPr id="6" name="Picture 11" descr="C:\Users\tjean\Pictures\desc carte mere.jpg">
            <a:hlinkClick r:id="rId3" action="ppaction://hlinksldjump"/>
          </p:cNvPr>
          <p:cNvPicPr>
            <a:picLocks noChangeAspect="1" noChangeArrowheads="1"/>
          </p:cNvPicPr>
          <p:nvPr/>
        </p:nvPicPr>
        <p:blipFill>
          <a:blip r:embed="rId4" cstate="print"/>
          <a:srcRect/>
          <a:stretch>
            <a:fillRect/>
          </a:stretch>
        </p:blipFill>
        <p:spPr bwMode="auto">
          <a:xfrm>
            <a:off x="8100392" y="5949280"/>
            <a:ext cx="706972" cy="404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a:xfrm>
            <a:off x="685800" y="0"/>
            <a:ext cx="7772400" cy="533400"/>
          </a:xfrm>
        </p:spPr>
        <p:txBody>
          <a:bodyPr/>
          <a:lstStyle/>
          <a:p>
            <a:pPr algn="ctr"/>
            <a:r>
              <a:rPr lang="fr-FR" sz="3200" dirty="0">
                <a:solidFill>
                  <a:srgbClr val="FFFF00"/>
                </a:solidFill>
              </a:rPr>
              <a:t>Pour quel usage ?</a:t>
            </a:r>
          </a:p>
        </p:txBody>
      </p:sp>
      <p:sp>
        <p:nvSpPr>
          <p:cNvPr id="1032" name="Rectangle 8"/>
          <p:cNvSpPr>
            <a:spLocks noGrp="1" noChangeArrowheads="1"/>
          </p:cNvSpPr>
          <p:nvPr>
            <p:ph idx="1"/>
          </p:nvPr>
        </p:nvSpPr>
        <p:spPr>
          <a:xfrm>
            <a:off x="0" y="609600"/>
            <a:ext cx="8915400" cy="1066800"/>
          </a:xfrm>
        </p:spPr>
        <p:txBody>
          <a:bodyPr/>
          <a:lstStyle/>
          <a:p>
            <a:pPr>
              <a:buClr>
                <a:srgbClr val="FFFF00"/>
              </a:buClr>
              <a:buFont typeface="Wingdings" pitchFamily="2" charset="2"/>
              <a:buChar char="Ø"/>
            </a:pPr>
            <a:r>
              <a:rPr lang="fr-FR" sz="1600" dirty="0">
                <a:solidFill>
                  <a:schemeClr val="tx2">
                    <a:lumMod val="50000"/>
                  </a:schemeClr>
                </a:solidFill>
                <a:latin typeface="Comic Sans MS" pitchFamily="66" charset="0"/>
              </a:rPr>
              <a:t>C'est la première question à se poser et elle est fondamentale ! Bien sûr l'adage qui peut le plus peut le moins s'applique dans ce domaine mais il est plus logique et moins couteux d'adapter le matériel aux besoins</a:t>
            </a:r>
          </a:p>
        </p:txBody>
      </p:sp>
      <p:sp>
        <p:nvSpPr>
          <p:cNvPr id="8" name="Espace réservé du numéro de diapositive 5"/>
          <p:cNvSpPr>
            <a:spLocks noGrp="1"/>
          </p:cNvSpPr>
          <p:nvPr>
            <p:ph type="sldNum" sz="quarter" idx="12"/>
          </p:nvPr>
        </p:nvSpPr>
        <p:spPr/>
        <p:txBody>
          <a:bodyPr/>
          <a:lstStyle/>
          <a:p>
            <a:pPr>
              <a:defRPr/>
            </a:pPr>
            <a:fld id="{7BB7574E-2512-438D-A8BA-4ADCEBDB7DDB}" type="slidenum">
              <a:rPr lang="fr-FR"/>
              <a:pPr>
                <a:defRPr/>
              </a:pPr>
              <a:t>2</a:t>
            </a:fld>
            <a:endParaRPr lang="fr-FR"/>
          </a:p>
        </p:txBody>
      </p:sp>
      <p:sp>
        <p:nvSpPr>
          <p:cNvPr id="1033" name="Text Box 9"/>
          <p:cNvSpPr txBox="1">
            <a:spLocks noChangeArrowheads="1"/>
          </p:cNvSpPr>
          <p:nvPr/>
        </p:nvSpPr>
        <p:spPr bwMode="auto">
          <a:xfrm>
            <a:off x="1" y="1689100"/>
            <a:ext cx="9144000" cy="1846659"/>
          </a:xfrm>
          <a:prstGeom prst="rect">
            <a:avLst/>
          </a:prstGeom>
          <a:noFill/>
          <a:ln w="9525">
            <a:noFill/>
            <a:miter lim="800000"/>
            <a:headEnd/>
            <a:tailEnd/>
          </a:ln>
        </p:spPr>
        <p:txBody>
          <a:bodyPr wrap="square">
            <a:spAutoFit/>
          </a:bodyPr>
          <a:lstStyle/>
          <a:p>
            <a:pPr>
              <a:buClr>
                <a:srgbClr val="FFFF00"/>
              </a:buClr>
              <a:buFont typeface="Wingdings" pitchFamily="2" charset="2"/>
              <a:buChar char="Ø"/>
            </a:pPr>
            <a:r>
              <a:rPr lang="fr-FR" sz="1800" dirty="0"/>
              <a:t>  </a:t>
            </a:r>
            <a:r>
              <a:rPr lang="fr-FR" sz="1600" dirty="0">
                <a:solidFill>
                  <a:schemeClr val="tx2">
                    <a:lumMod val="50000"/>
                  </a:schemeClr>
                </a:solidFill>
                <a:latin typeface="Comic Sans MS" pitchFamily="66" charset="0"/>
              </a:rPr>
              <a:t>Si on se limite aux usages de base d'un ordinateur à savoir :</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consulter internet</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envoyer et recevoir des mails</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faire du traitement de texte et du tableur</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lire ou graver des DVD</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on pourra se contenter d'un début de gamme à 500€ « voir moins mais cela aura une conséquence sur le matériel »</a:t>
            </a:r>
          </a:p>
        </p:txBody>
      </p:sp>
      <p:sp>
        <p:nvSpPr>
          <p:cNvPr id="1034" name="Text Box 10"/>
          <p:cNvSpPr txBox="1">
            <a:spLocks noChangeArrowheads="1"/>
          </p:cNvSpPr>
          <p:nvPr/>
        </p:nvSpPr>
        <p:spPr bwMode="auto">
          <a:xfrm>
            <a:off x="0" y="3657600"/>
            <a:ext cx="8286243" cy="1354217"/>
          </a:xfrm>
          <a:prstGeom prst="rect">
            <a:avLst/>
          </a:prstGeom>
          <a:noFill/>
          <a:ln w="9525">
            <a:noFill/>
            <a:miter lim="800000"/>
            <a:headEnd/>
            <a:tailEnd/>
          </a:ln>
        </p:spPr>
        <p:txBody>
          <a:bodyPr wrap="none">
            <a:spAutoFit/>
          </a:bodyPr>
          <a:lstStyle/>
          <a:p>
            <a:pPr>
              <a:buClr>
                <a:srgbClr val="FFFF00"/>
              </a:buClr>
              <a:buFont typeface="Wingdings" pitchFamily="2" charset="2"/>
              <a:buChar char="Ø"/>
            </a:pPr>
            <a:r>
              <a:rPr lang="fr-FR" sz="1800" dirty="0">
                <a:solidFill>
                  <a:schemeClr val="tx2">
                    <a:lumMod val="50000"/>
                  </a:schemeClr>
                </a:solidFill>
                <a:latin typeface="Comic Sans MS" pitchFamily="66" charset="0"/>
              </a:rPr>
              <a:t>  </a:t>
            </a:r>
            <a:r>
              <a:rPr lang="fr-FR" sz="1600" dirty="0">
                <a:solidFill>
                  <a:schemeClr val="tx2">
                    <a:lumMod val="50000"/>
                  </a:schemeClr>
                </a:solidFill>
                <a:latin typeface="Comic Sans MS" pitchFamily="66" charset="0"/>
              </a:rPr>
              <a:t>Pour des usages plus gourmands en terme d'espace et de puissance tels que :</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traitement d'images</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musique</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 montage vidéo</a:t>
            </a:r>
            <a:br>
              <a:rPr lang="fr-FR" sz="1600" dirty="0">
                <a:solidFill>
                  <a:schemeClr val="tx2">
                    <a:lumMod val="50000"/>
                  </a:schemeClr>
                </a:solidFill>
                <a:latin typeface="Comic Sans MS" pitchFamily="66" charset="0"/>
              </a:rPr>
            </a:br>
            <a:r>
              <a:rPr lang="fr-FR" sz="1600" dirty="0">
                <a:solidFill>
                  <a:schemeClr val="tx2">
                    <a:lumMod val="50000"/>
                  </a:schemeClr>
                </a:solidFill>
                <a:latin typeface="Comic Sans MS" pitchFamily="66" charset="0"/>
              </a:rPr>
              <a:t>on doit demander plus de performances et chercher dans une gamme de 800 à 1500€</a:t>
            </a:r>
          </a:p>
        </p:txBody>
      </p:sp>
      <p:sp>
        <p:nvSpPr>
          <p:cNvPr id="1035" name="Text Box 11"/>
          <p:cNvSpPr txBox="1">
            <a:spLocks noChangeArrowheads="1"/>
          </p:cNvSpPr>
          <p:nvPr/>
        </p:nvSpPr>
        <p:spPr bwMode="auto">
          <a:xfrm>
            <a:off x="1622425" y="5410200"/>
            <a:ext cx="7521575" cy="1107996"/>
          </a:xfrm>
          <a:prstGeom prst="rect">
            <a:avLst/>
          </a:prstGeom>
          <a:noFill/>
          <a:ln w="9525">
            <a:noFill/>
            <a:miter lim="800000"/>
            <a:headEnd/>
            <a:tailEnd/>
          </a:ln>
        </p:spPr>
        <p:txBody>
          <a:bodyPr>
            <a:spAutoFit/>
          </a:bodyPr>
          <a:lstStyle/>
          <a:p>
            <a:pPr>
              <a:spcBef>
                <a:spcPct val="50000"/>
              </a:spcBef>
              <a:buClr>
                <a:srgbClr val="FFFF00"/>
              </a:buClr>
              <a:buFont typeface="Wingdings" pitchFamily="2" charset="2"/>
              <a:buChar char="Ø"/>
            </a:pPr>
            <a:r>
              <a:rPr lang="fr-FR" sz="1800" dirty="0">
                <a:solidFill>
                  <a:schemeClr val="tx2">
                    <a:lumMod val="50000"/>
                  </a:schemeClr>
                </a:solidFill>
                <a:latin typeface="Comic Sans MS" pitchFamily="66" charset="0"/>
              </a:rPr>
              <a:t> </a:t>
            </a:r>
            <a:r>
              <a:rPr lang="fr-FR" sz="1600" dirty="0">
                <a:solidFill>
                  <a:schemeClr val="tx2">
                    <a:lumMod val="50000"/>
                  </a:schemeClr>
                </a:solidFill>
                <a:latin typeface="Comic Sans MS" pitchFamily="66" charset="0"/>
              </a:rPr>
              <a:t>Enfin si on est adepte de jeux vidéo il faut un processeur puissant et une carte d'affichage performante et le prix à payer s'en ressentira ( plus de 1500 € ) en configuration magasin ou environ 900€ </a:t>
            </a:r>
            <a:r>
              <a:rPr lang="fr-FR" sz="1600" dirty="0" err="1">
                <a:solidFill>
                  <a:schemeClr val="tx2">
                    <a:lumMod val="50000"/>
                  </a:schemeClr>
                </a:solidFill>
                <a:latin typeface="Comic Sans MS" pitchFamily="66" charset="0"/>
              </a:rPr>
              <a:t>à1100</a:t>
            </a:r>
            <a:r>
              <a:rPr lang="fr-FR" sz="1600" dirty="0">
                <a:solidFill>
                  <a:schemeClr val="tx2">
                    <a:lumMod val="50000"/>
                  </a:schemeClr>
                </a:solidFill>
                <a:latin typeface="Comic Sans MS" pitchFamily="66" charset="0"/>
              </a:rPr>
              <a:t> à monter sois Même. (pour les plus courageux) </a:t>
            </a:r>
          </a:p>
        </p:txBody>
      </p:sp>
      <p:pic>
        <p:nvPicPr>
          <p:cNvPr id="6152" name="Picture 16" descr="https://www.cim26.net/local/cache-vignettes/L115xH146/siteon0-dc90f.gif?1534399052"/>
          <p:cNvPicPr>
            <a:picLocks noChangeAspect="1" noChangeArrowheads="1"/>
          </p:cNvPicPr>
          <p:nvPr/>
        </p:nvPicPr>
        <p:blipFill>
          <a:blip r:embed="rId3"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2">
                                            <p:txEl>
                                              <p:pRg st="0" end="0"/>
                                            </p:txEl>
                                          </p:spTgt>
                                        </p:tgtEl>
                                        <p:attrNameLst>
                                          <p:attrName>style.visibility</p:attrName>
                                        </p:attrNameLst>
                                      </p:cBhvr>
                                      <p:to>
                                        <p:strVal val="visible"/>
                                      </p:to>
                                    </p:set>
                                    <p:anim calcmode="lin" valueType="num">
                                      <p:cBhvr additive="base">
                                        <p:cTn id="13" dur="500" fill="hold"/>
                                        <p:tgtEl>
                                          <p:spTgt spid="10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3"/>
                                        </p:tgtEl>
                                        <p:attrNameLst>
                                          <p:attrName>style.visibility</p:attrName>
                                        </p:attrNameLst>
                                      </p:cBhvr>
                                      <p:to>
                                        <p:strVal val="visible"/>
                                      </p:to>
                                    </p:set>
                                    <p:anim calcmode="lin" valueType="num">
                                      <p:cBhvr additive="base">
                                        <p:cTn id="19" dur="500" fill="hold"/>
                                        <p:tgtEl>
                                          <p:spTgt spid="1033"/>
                                        </p:tgtEl>
                                        <p:attrNameLst>
                                          <p:attrName>ppt_x</p:attrName>
                                        </p:attrNameLst>
                                      </p:cBhvr>
                                      <p:tavLst>
                                        <p:tav tm="0">
                                          <p:val>
                                            <p:strVal val="0-#ppt_w/2"/>
                                          </p:val>
                                        </p:tav>
                                        <p:tav tm="100000">
                                          <p:val>
                                            <p:strVal val="#ppt_x"/>
                                          </p:val>
                                        </p:tav>
                                      </p:tavLst>
                                    </p:anim>
                                    <p:anim calcmode="lin" valueType="num">
                                      <p:cBhvr additive="base">
                                        <p:cTn id="20"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0-#ppt_w/2"/>
                                          </p:val>
                                        </p:tav>
                                        <p:tav tm="100000">
                                          <p:val>
                                            <p:strVal val="#ppt_x"/>
                                          </p:val>
                                        </p:tav>
                                      </p:tavLst>
                                    </p:anim>
                                    <p:anim calcmode="lin" valueType="num">
                                      <p:cBhvr additive="base">
                                        <p:cTn id="26"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5"/>
                                        </p:tgtEl>
                                        <p:attrNameLst>
                                          <p:attrName>style.visibility</p:attrName>
                                        </p:attrNameLst>
                                      </p:cBhvr>
                                      <p:to>
                                        <p:strVal val="visible"/>
                                      </p:to>
                                    </p:set>
                                    <p:anim calcmode="lin" valueType="num">
                                      <p:cBhvr additive="base">
                                        <p:cTn id="31" dur="500" fill="hold"/>
                                        <p:tgtEl>
                                          <p:spTgt spid="1035"/>
                                        </p:tgtEl>
                                        <p:attrNameLst>
                                          <p:attrName>ppt_x</p:attrName>
                                        </p:attrNameLst>
                                      </p:cBhvr>
                                      <p:tavLst>
                                        <p:tav tm="0">
                                          <p:val>
                                            <p:strVal val="0-#ppt_w/2"/>
                                          </p:val>
                                        </p:tav>
                                        <p:tav tm="100000">
                                          <p:val>
                                            <p:strVal val="#ppt_x"/>
                                          </p:val>
                                        </p:tav>
                                      </p:tavLst>
                                    </p:anim>
                                    <p:anim calcmode="lin" valueType="num">
                                      <p:cBhvr additive="base">
                                        <p:cTn id="32"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utoUpdateAnimBg="0"/>
      <p:bldP spid="1032" grpId="0" build="p" autoUpdateAnimBg="0"/>
      <p:bldP spid="1033" grpId="0" autoUpdateAnimBg="0"/>
      <p:bldP spid="1034" grpId="0" autoUpdateAnimBg="0"/>
      <p:bldP spid="10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18440" name="Picture 8" descr="Résultat de recherche d'images pour &quot;pc de bureau gamer&quot;"/>
          <p:cNvPicPr>
            <a:picLocks noChangeAspect="1" noChangeArrowheads="1"/>
          </p:cNvPicPr>
          <p:nvPr/>
        </p:nvPicPr>
        <p:blipFill>
          <a:blip r:embed="rId3" cstate="print"/>
          <a:srcRect/>
          <a:stretch>
            <a:fillRect/>
          </a:stretch>
        </p:blipFill>
        <p:spPr bwMode="auto">
          <a:xfrm>
            <a:off x="6876256" y="188640"/>
            <a:ext cx="2087464" cy="2004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Rectangle 3"/>
          <p:cNvSpPr>
            <a:spLocks noGrp="1" noChangeArrowheads="1"/>
          </p:cNvSpPr>
          <p:nvPr>
            <p:ph type="title"/>
          </p:nvPr>
        </p:nvSpPr>
        <p:spPr>
          <a:xfrm>
            <a:off x="685800" y="0"/>
            <a:ext cx="7772400" cy="533400"/>
          </a:xfrm>
        </p:spPr>
        <p:txBody>
          <a:bodyPr/>
          <a:lstStyle/>
          <a:p>
            <a:r>
              <a:rPr lang="fr-FR" sz="3200">
                <a:solidFill>
                  <a:srgbClr val="FFFF00"/>
                </a:solidFill>
              </a:rPr>
              <a:t>L'Ordinateur de bureau</a:t>
            </a:r>
          </a:p>
        </p:txBody>
      </p:sp>
      <p:sp>
        <p:nvSpPr>
          <p:cNvPr id="18436" name="Rectangle 4"/>
          <p:cNvSpPr>
            <a:spLocks noGrp="1" noChangeArrowheads="1"/>
          </p:cNvSpPr>
          <p:nvPr>
            <p:ph idx="1"/>
          </p:nvPr>
        </p:nvSpPr>
        <p:spPr>
          <a:xfrm>
            <a:off x="0" y="2060848"/>
            <a:ext cx="8604448" cy="2304256"/>
          </a:xfrm>
        </p:spPr>
        <p:txBody>
          <a:bodyPr>
            <a:normAutofit fontScale="62500" lnSpcReduction="20000"/>
          </a:bodyPr>
          <a:lstStyle/>
          <a:p>
            <a:pPr marL="274320" indent="-274320" fontAlgn="auto">
              <a:lnSpc>
                <a:spcPct val="120000"/>
              </a:lnSpc>
              <a:spcAft>
                <a:spcPts val="0"/>
              </a:spcAft>
              <a:buClr>
                <a:schemeClr val="bg2">
                  <a:lumMod val="75000"/>
                </a:schemeClr>
              </a:buClr>
              <a:buFont typeface="Wingdings" pitchFamily="2" charset="2"/>
              <a:buChar char="Ø"/>
              <a:defRPr/>
            </a:pPr>
            <a:r>
              <a:rPr lang="fr-FR" sz="2900" dirty="0">
                <a:solidFill>
                  <a:schemeClr val="tx2">
                    <a:lumMod val="50000"/>
                  </a:schemeClr>
                </a:solidFill>
                <a:latin typeface="Comic Sans MS" pitchFamily="66" charset="0"/>
              </a:rPr>
              <a:t>L’ordinateur de bureau a pour lui son confort , lié essentiellement à son grand clavier et son grand écran</a:t>
            </a:r>
            <a:r>
              <a:rPr lang="fr-FR" dirty="0">
                <a:solidFill>
                  <a:schemeClr val="tx2">
                    <a:lumMod val="50000"/>
                  </a:schemeClr>
                </a:solidFill>
                <a:latin typeface="Comic Sans MS" pitchFamily="66" charset="0"/>
              </a:rPr>
              <a:t>. </a:t>
            </a:r>
          </a:p>
          <a:p>
            <a:pPr marL="274320" indent="-274320" fontAlgn="auto">
              <a:lnSpc>
                <a:spcPct val="90000"/>
              </a:lnSpc>
              <a:spcAft>
                <a:spcPts val="0"/>
              </a:spcAft>
              <a:buClr>
                <a:schemeClr val="bg2">
                  <a:lumMod val="75000"/>
                </a:schemeClr>
              </a:buClr>
              <a:buNone/>
              <a:defRPr/>
            </a:pPr>
            <a:endParaRPr lang="fr-FR" dirty="0">
              <a:solidFill>
                <a:schemeClr val="tx2">
                  <a:lumMod val="50000"/>
                </a:schemeClr>
              </a:solidFill>
              <a:latin typeface="Comic Sans MS" pitchFamily="66" charset="0"/>
            </a:endParaRPr>
          </a:p>
          <a:p>
            <a:pPr marL="274320" indent="-274320" fontAlgn="auto">
              <a:lnSpc>
                <a:spcPct val="120000"/>
              </a:lnSpc>
              <a:spcAft>
                <a:spcPts val="0"/>
              </a:spcAft>
              <a:buClr>
                <a:schemeClr val="bg2">
                  <a:lumMod val="75000"/>
                </a:schemeClr>
              </a:buClr>
              <a:buFont typeface="Wingdings" pitchFamily="2" charset="2"/>
              <a:buChar char="Ø"/>
              <a:defRPr/>
            </a:pPr>
            <a:r>
              <a:rPr lang="fr-FR" sz="2900" b="1" dirty="0">
                <a:solidFill>
                  <a:schemeClr val="tx2">
                    <a:lumMod val="50000"/>
                  </a:schemeClr>
                </a:solidFill>
                <a:latin typeface="Comic Sans MS" pitchFamily="66" charset="0"/>
              </a:rPr>
              <a:t>Il est facilement "</a:t>
            </a:r>
            <a:r>
              <a:rPr lang="fr-FR" sz="2900" b="1" dirty="0" err="1">
                <a:solidFill>
                  <a:schemeClr val="tx2">
                    <a:lumMod val="50000"/>
                  </a:schemeClr>
                </a:solidFill>
                <a:latin typeface="Comic Sans MS" pitchFamily="66" charset="0"/>
              </a:rPr>
              <a:t>upgradable</a:t>
            </a:r>
            <a:r>
              <a:rPr lang="fr-FR" sz="2900" b="1" dirty="0">
                <a:solidFill>
                  <a:schemeClr val="tx2">
                    <a:lumMod val="50000"/>
                  </a:schemeClr>
                </a:solidFill>
                <a:latin typeface="Comic Sans MS" pitchFamily="66" charset="0"/>
              </a:rPr>
              <a:t> "</a:t>
            </a:r>
            <a:r>
              <a:rPr lang="fr-FR" sz="2900" dirty="0">
                <a:solidFill>
                  <a:schemeClr val="tx2">
                    <a:lumMod val="50000"/>
                  </a:schemeClr>
                </a:solidFill>
                <a:latin typeface="Comic Sans MS" pitchFamily="66" charset="0"/>
              </a:rPr>
              <a:t>et pour un coût modéré, il verra ses performances s’améliorer grâce à l’ajout de disques plus gros et plus rapides ,de cartes Graphique, de barrettes mémoire supplémentaires ,etc.</a:t>
            </a:r>
            <a:br>
              <a:rPr lang="fr-FR" sz="2900" dirty="0">
                <a:solidFill>
                  <a:schemeClr val="tx2">
                    <a:lumMod val="50000"/>
                  </a:schemeClr>
                </a:solidFill>
                <a:latin typeface="Comic Sans MS" pitchFamily="66" charset="0"/>
              </a:rPr>
            </a:br>
            <a:r>
              <a:rPr lang="fr-FR" sz="2900" dirty="0">
                <a:solidFill>
                  <a:schemeClr val="tx2">
                    <a:lumMod val="50000"/>
                  </a:schemeClr>
                </a:solidFill>
                <a:latin typeface="Comic Sans MS" pitchFamily="66" charset="0"/>
              </a:rPr>
              <a:t>Par contre il est plus encombrant et est difficilement transportable.</a:t>
            </a:r>
          </a:p>
          <a:p>
            <a:pPr marL="274320" indent="-274320" fontAlgn="auto">
              <a:lnSpc>
                <a:spcPct val="90000"/>
              </a:lnSpc>
              <a:spcAft>
                <a:spcPts val="0"/>
              </a:spcAft>
              <a:buClr>
                <a:srgbClr val="FFFF00"/>
              </a:buClr>
              <a:buFont typeface="Wingdings" pitchFamily="2" charset="2"/>
              <a:buChar char="Ø"/>
              <a:defRPr/>
            </a:pPr>
            <a:endParaRPr lang="fr-FR" sz="2900" dirty="0">
              <a:solidFill>
                <a:srgbClr val="FFFF00"/>
              </a:solidFill>
            </a:endParaRPr>
          </a:p>
        </p:txBody>
      </p:sp>
      <p:sp>
        <p:nvSpPr>
          <p:cNvPr id="7" name="Espace réservé du numéro de diapositive 5"/>
          <p:cNvSpPr>
            <a:spLocks noGrp="1"/>
          </p:cNvSpPr>
          <p:nvPr>
            <p:ph type="sldNum" sz="quarter" idx="12"/>
          </p:nvPr>
        </p:nvSpPr>
        <p:spPr/>
        <p:txBody>
          <a:bodyPr/>
          <a:lstStyle/>
          <a:p>
            <a:pPr>
              <a:defRPr/>
            </a:pPr>
            <a:fld id="{5618EE0C-7563-469E-B4B7-BF37BC4093C9}" type="slidenum">
              <a:rPr lang="fr-FR"/>
              <a:pPr>
                <a:defRPr/>
              </a:pPr>
              <a:t>3</a:t>
            </a:fld>
            <a:endParaRPr lang="fr-FR"/>
          </a:p>
        </p:txBody>
      </p:sp>
      <p:sp>
        <p:nvSpPr>
          <p:cNvPr id="18437" name="Text Box 5"/>
          <p:cNvSpPr txBox="1">
            <a:spLocks noChangeArrowheads="1"/>
          </p:cNvSpPr>
          <p:nvPr/>
        </p:nvSpPr>
        <p:spPr bwMode="auto">
          <a:xfrm>
            <a:off x="0" y="4437112"/>
            <a:ext cx="8686800" cy="954107"/>
          </a:xfrm>
          <a:prstGeom prst="rect">
            <a:avLst/>
          </a:prstGeom>
          <a:noFill/>
          <a:ln w="9525">
            <a:noFill/>
            <a:miter lim="800000"/>
            <a:headEnd/>
            <a:tailEnd/>
          </a:ln>
        </p:spPr>
        <p:txBody>
          <a:bodyPr>
            <a:spAutoFit/>
          </a:bodyPr>
          <a:lstStyle/>
          <a:p>
            <a:pPr>
              <a:spcBef>
                <a:spcPct val="50000"/>
              </a:spcBef>
              <a:buClr>
                <a:schemeClr val="bg2">
                  <a:lumMod val="50000"/>
                </a:schemeClr>
              </a:buClr>
              <a:buFont typeface="Wingdings" pitchFamily="2" charset="2"/>
              <a:buChar char="Ø"/>
            </a:pPr>
            <a:r>
              <a:rPr lang="fr-FR" sz="1600" dirty="0">
                <a:solidFill>
                  <a:schemeClr val="tx2">
                    <a:lumMod val="50000"/>
                  </a:schemeClr>
                </a:solidFill>
                <a:latin typeface="Comic Sans MS" pitchFamily="66" charset="0"/>
              </a:rPr>
              <a:t>  Si on dispose de la place voulue c'est la meilleure solution et la plus confortable avec un écran pouvant maintenant faire 24" sans se ruiner.</a:t>
            </a:r>
          </a:p>
          <a:p>
            <a:pPr>
              <a:spcBef>
                <a:spcPct val="50000"/>
              </a:spcBef>
              <a:buClr>
                <a:schemeClr val="bg2">
                  <a:lumMod val="50000"/>
                </a:schemeClr>
              </a:buClr>
              <a:buFont typeface="Wingdings" pitchFamily="2" charset="2"/>
              <a:buChar char="Ø"/>
            </a:pPr>
            <a:r>
              <a:rPr lang="fr-FR" sz="1600" dirty="0">
                <a:solidFill>
                  <a:schemeClr val="tx2">
                    <a:lumMod val="50000"/>
                  </a:schemeClr>
                </a:solidFill>
                <a:latin typeface="Comic Sans MS" pitchFamily="66" charset="0"/>
              </a:rPr>
              <a:t> Pour les "joueurs" c'est la solution obligée</a:t>
            </a:r>
          </a:p>
        </p:txBody>
      </p:sp>
      <p:pic>
        <p:nvPicPr>
          <p:cNvPr id="7175"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fade">
                                      <p:cBhvr>
                                        <p:cTn id="13" dur="2000"/>
                                        <p:tgtEl>
                                          <p:spTgt spid="184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436">
                                            <p:txEl>
                                              <p:pRg st="0" end="0"/>
                                            </p:txEl>
                                          </p:spTgt>
                                        </p:tgtEl>
                                        <p:attrNameLst>
                                          <p:attrName>style.visibility</p:attrName>
                                        </p:attrNameLst>
                                      </p:cBhvr>
                                      <p:to>
                                        <p:strVal val="visible"/>
                                      </p:to>
                                    </p:set>
                                    <p:anim calcmode="lin" valueType="num">
                                      <p:cBhvr additive="base">
                                        <p:cTn id="18" dur="5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4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436">
                                            <p:txEl>
                                              <p:pRg st="2" end="2"/>
                                            </p:txEl>
                                          </p:spTgt>
                                        </p:tgtEl>
                                        <p:attrNameLst>
                                          <p:attrName>style.visibility</p:attrName>
                                        </p:attrNameLst>
                                      </p:cBhvr>
                                      <p:to>
                                        <p:strVal val="visible"/>
                                      </p:to>
                                    </p:set>
                                    <p:anim calcmode="lin" valueType="num">
                                      <p:cBhvr additive="base">
                                        <p:cTn id="24" dur="500" fill="hold"/>
                                        <p:tgtEl>
                                          <p:spTgt spid="18436">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4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8437"/>
                                        </p:tgtEl>
                                        <p:attrNameLst>
                                          <p:attrName>style.visibility</p:attrName>
                                        </p:attrNameLst>
                                      </p:cBhvr>
                                      <p:to>
                                        <p:strVal val="visible"/>
                                      </p:to>
                                    </p:set>
                                    <p:anim calcmode="lin" valueType="num">
                                      <p:cBhvr additive="base">
                                        <p:cTn id="30" dur="500" fill="hold"/>
                                        <p:tgtEl>
                                          <p:spTgt spid="18437"/>
                                        </p:tgtEl>
                                        <p:attrNameLst>
                                          <p:attrName>ppt_x</p:attrName>
                                        </p:attrNameLst>
                                      </p:cBhvr>
                                      <p:tavLst>
                                        <p:tav tm="0">
                                          <p:val>
                                            <p:strVal val="0-#ppt_w/2"/>
                                          </p:val>
                                        </p:tav>
                                        <p:tav tm="100000">
                                          <p:val>
                                            <p:strVal val="#ppt_x"/>
                                          </p:val>
                                        </p:tav>
                                      </p:tavLst>
                                    </p:anim>
                                    <p:anim calcmode="lin" valueType="num">
                                      <p:cBhvr additive="base">
                                        <p:cTn id="31"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build="p" autoUpdateAnimBg="0"/>
      <p:bldP spid="1843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9" name="Picture 28" descr="Résultat de recherche d'images pour &quot;image portable gamer&quot;"/>
          <p:cNvPicPr>
            <a:picLocks noChangeAspect="1" noChangeArrowheads="1"/>
          </p:cNvPicPr>
          <p:nvPr/>
        </p:nvPicPr>
        <p:blipFill>
          <a:blip r:embed="rId3" cstate="print"/>
          <a:srcRect/>
          <a:stretch>
            <a:fillRect/>
          </a:stretch>
        </p:blipFill>
        <p:spPr bwMode="auto">
          <a:xfrm>
            <a:off x="6537325" y="262587"/>
            <a:ext cx="1995115" cy="1397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3" name="Rectangle 3"/>
          <p:cNvSpPr>
            <a:spLocks noGrp="1" noChangeArrowheads="1"/>
          </p:cNvSpPr>
          <p:nvPr>
            <p:ph type="title"/>
          </p:nvPr>
        </p:nvSpPr>
        <p:spPr>
          <a:xfrm>
            <a:off x="685800" y="0"/>
            <a:ext cx="7772400" cy="609600"/>
          </a:xfrm>
        </p:spPr>
        <p:txBody>
          <a:bodyPr/>
          <a:lstStyle/>
          <a:p>
            <a:r>
              <a:rPr lang="fr-FR" sz="3200" dirty="0">
                <a:solidFill>
                  <a:srgbClr val="FFFF00"/>
                </a:solidFill>
              </a:rPr>
              <a:t>Les portables</a:t>
            </a:r>
          </a:p>
        </p:txBody>
      </p:sp>
      <p:sp>
        <p:nvSpPr>
          <p:cNvPr id="20484" name="Rectangle 4"/>
          <p:cNvSpPr>
            <a:spLocks noGrp="1" noChangeArrowheads="1"/>
          </p:cNvSpPr>
          <p:nvPr>
            <p:ph idx="1"/>
          </p:nvPr>
        </p:nvSpPr>
        <p:spPr>
          <a:xfrm>
            <a:off x="0" y="1484784"/>
            <a:ext cx="8915400" cy="4608511"/>
          </a:xfrm>
        </p:spPr>
        <p:txBody>
          <a:bodyPr/>
          <a:lstStyle/>
          <a:p>
            <a:pPr>
              <a:buFont typeface="Wingdings" pitchFamily="2" charset="2"/>
              <a:buChar char="Ø"/>
            </a:pPr>
            <a:r>
              <a:rPr lang="fr-FR" sz="1400" dirty="0">
                <a:solidFill>
                  <a:schemeClr val="tx2">
                    <a:lumMod val="50000"/>
                  </a:schemeClr>
                </a:solidFill>
                <a:latin typeface="Comic Sans MS" pitchFamily="66" charset="0"/>
              </a:rPr>
              <a:t> Les ultra-portables. </a:t>
            </a:r>
            <a:br>
              <a:rPr lang="fr-FR" sz="1400" dirty="0">
                <a:solidFill>
                  <a:schemeClr val="tx2">
                    <a:lumMod val="50000"/>
                  </a:schemeClr>
                </a:solidFill>
                <a:latin typeface="Comic Sans MS" pitchFamily="66" charset="0"/>
              </a:rPr>
            </a:br>
            <a:r>
              <a:rPr lang="fr-FR" sz="1400" dirty="0">
                <a:solidFill>
                  <a:schemeClr val="tx2">
                    <a:lumMod val="50000"/>
                  </a:schemeClr>
                </a:solidFill>
                <a:latin typeface="Comic Sans MS" pitchFamily="66" charset="0"/>
              </a:rPr>
              <a:t>Compacts, légers, ils se font oublier lors du transport. Leur écran compris entre 11 et 14‘’ (28 à 35 cm) pourra parfois s’avérer un peu petit</a:t>
            </a:r>
            <a:r>
              <a:rPr lang="fr-FR" sz="1400" dirty="0">
                <a:solidFill>
                  <a:srgbClr val="FFFF00"/>
                </a:solidFill>
                <a:latin typeface="Comic Sans MS" pitchFamily="66" charset="0"/>
              </a:rPr>
              <a:t>. Laissons les aux professionnels…</a:t>
            </a:r>
            <a:br>
              <a:rPr lang="fr-FR" sz="1400" dirty="0">
                <a:solidFill>
                  <a:srgbClr val="FFFF00"/>
                </a:solidFill>
                <a:latin typeface="Comic Sans MS" pitchFamily="66" charset="0"/>
              </a:rPr>
            </a:br>
            <a:endParaRPr lang="fr-FR" sz="1400" dirty="0">
              <a:solidFill>
                <a:srgbClr val="FFFF00"/>
              </a:solidFill>
              <a:latin typeface="Comic Sans MS" pitchFamily="66" charset="0"/>
            </a:endParaRPr>
          </a:p>
          <a:p>
            <a:pPr>
              <a:buFont typeface="Wingdings" pitchFamily="2" charset="2"/>
              <a:buChar char="Ø"/>
            </a:pPr>
            <a:r>
              <a:rPr lang="fr-FR" sz="1400" dirty="0">
                <a:solidFill>
                  <a:schemeClr val="tx2">
                    <a:lumMod val="50000"/>
                  </a:schemeClr>
                </a:solidFill>
                <a:latin typeface="Comic Sans MS" pitchFamily="66" charset="0"/>
              </a:rPr>
              <a:t>Les portables généralistes. </a:t>
            </a:r>
            <a:br>
              <a:rPr lang="fr-FR" sz="1400" dirty="0">
                <a:solidFill>
                  <a:schemeClr val="tx2">
                    <a:lumMod val="50000"/>
                  </a:schemeClr>
                </a:solidFill>
                <a:latin typeface="Comic Sans MS" pitchFamily="66" charset="0"/>
              </a:rPr>
            </a:br>
            <a:r>
              <a:rPr lang="fr-FR" sz="1400" dirty="0">
                <a:solidFill>
                  <a:schemeClr val="tx2">
                    <a:lumMod val="50000"/>
                  </a:schemeClr>
                </a:solidFill>
                <a:latin typeface="Comic Sans MS" pitchFamily="66" charset="0"/>
              </a:rPr>
              <a:t>Avec leur écran 15,4’’ (39 cm), ils sont le bon compromis entre la portabilité, la puissance et le confort, sans oublier un coût raisonnable</a:t>
            </a:r>
          </a:p>
          <a:p>
            <a:pPr>
              <a:buFont typeface="Wingdings" pitchFamily="2" charset="2"/>
              <a:buChar char="Ø"/>
            </a:pPr>
            <a:r>
              <a:rPr lang="fr-FR" sz="1400" dirty="0">
                <a:solidFill>
                  <a:schemeClr val="tx2">
                    <a:lumMod val="50000"/>
                  </a:schemeClr>
                </a:solidFill>
                <a:latin typeface="Comic Sans MS" pitchFamily="66" charset="0"/>
              </a:rPr>
              <a:t>Les portables grands confort. De dimensions identiques à celui de la plupart des PC de bureau, </a:t>
            </a:r>
            <a:br>
              <a:rPr lang="fr-FR" sz="1400" dirty="0">
                <a:solidFill>
                  <a:schemeClr val="tx2">
                    <a:lumMod val="50000"/>
                  </a:schemeClr>
                </a:solidFill>
                <a:latin typeface="Comic Sans MS" pitchFamily="66" charset="0"/>
              </a:rPr>
            </a:br>
            <a:r>
              <a:rPr lang="fr-FR" sz="1400" dirty="0">
                <a:solidFill>
                  <a:schemeClr val="tx2">
                    <a:lumMod val="50000"/>
                  </a:schemeClr>
                </a:solidFill>
                <a:latin typeface="Comic Sans MS" pitchFamily="66" charset="0"/>
              </a:rPr>
              <a:t>l’écran de 17’’ (43 cm) permet d’étaler facilement 2 documents, d’afficher plusieurs fenêtres simultanément et passer rapidement de l’une à l’autre.</a:t>
            </a:r>
            <a:br>
              <a:rPr lang="fr-FR" sz="1400" dirty="0">
                <a:solidFill>
                  <a:schemeClr val="tx2">
                    <a:lumMod val="50000"/>
                  </a:schemeClr>
                </a:solidFill>
                <a:latin typeface="Comic Sans MS" pitchFamily="66" charset="0"/>
              </a:rPr>
            </a:br>
            <a:endParaRPr lang="fr-FR" sz="1400" dirty="0">
              <a:solidFill>
                <a:schemeClr val="tx2">
                  <a:lumMod val="50000"/>
                </a:schemeClr>
              </a:solidFill>
              <a:latin typeface="Comic Sans MS" pitchFamily="66" charset="0"/>
            </a:endParaRPr>
          </a:p>
          <a:p>
            <a:pPr>
              <a:buFont typeface="Wingdings" pitchFamily="2" charset="2"/>
              <a:buChar char="Ø"/>
            </a:pPr>
            <a:r>
              <a:rPr lang="fr-FR" sz="1400" dirty="0">
                <a:solidFill>
                  <a:schemeClr val="tx2">
                    <a:lumMod val="50000"/>
                  </a:schemeClr>
                </a:solidFill>
                <a:latin typeface="Comic Sans MS" pitchFamily="66" charset="0"/>
              </a:rPr>
              <a:t>Les Transportables. 20’’ (51 cm), c’est un superbe écran, que ce soit pour regarder la TV ou y disposer tous les outils requis par certains logiciels. Par contre ce n’est plus vraiment portatif, 5 kg, voire largement plus… À déplacer de temps à autre !</a:t>
            </a:r>
          </a:p>
          <a:p>
            <a:pPr>
              <a:lnSpc>
                <a:spcPct val="90000"/>
              </a:lnSpc>
              <a:buFont typeface="Wingdings" pitchFamily="2" charset="2"/>
              <a:buChar char="Ø"/>
            </a:pPr>
            <a:endParaRPr lang="fr-FR" sz="1400" dirty="0">
              <a:solidFill>
                <a:srgbClr val="FFFF00"/>
              </a:solidFill>
              <a:latin typeface="Comic Sans MS" pitchFamily="66" charset="0"/>
            </a:endParaRPr>
          </a:p>
          <a:p>
            <a:pPr>
              <a:lnSpc>
                <a:spcPct val="90000"/>
              </a:lnSpc>
              <a:buFont typeface="Wingdings" pitchFamily="2" charset="2"/>
              <a:buNone/>
            </a:pPr>
            <a:endParaRPr lang="fr-FR" sz="1400" dirty="0">
              <a:solidFill>
                <a:srgbClr val="FFFF00"/>
              </a:solidFill>
              <a:latin typeface="Comic Sans MS" pitchFamily="66" charset="0"/>
            </a:endParaRPr>
          </a:p>
          <a:p>
            <a:pPr>
              <a:lnSpc>
                <a:spcPct val="90000"/>
              </a:lnSpc>
              <a:buFont typeface="Wingdings" pitchFamily="2" charset="2"/>
              <a:buNone/>
            </a:pPr>
            <a:endParaRPr lang="fr-FR" sz="1400" dirty="0">
              <a:solidFill>
                <a:srgbClr val="FFFF00"/>
              </a:solidFill>
              <a:latin typeface="Comic Sans MS" pitchFamily="66" charset="0"/>
            </a:endParaRPr>
          </a:p>
          <a:p>
            <a:pPr>
              <a:lnSpc>
                <a:spcPct val="90000"/>
              </a:lnSpc>
            </a:pPr>
            <a:endParaRPr lang="fr-FR" sz="1600" dirty="0">
              <a:solidFill>
                <a:srgbClr val="FFFF00"/>
              </a:solidFill>
              <a:latin typeface="Comic Sans MS" pitchFamily="66" charset="0"/>
            </a:endParaRPr>
          </a:p>
        </p:txBody>
      </p:sp>
      <p:sp>
        <p:nvSpPr>
          <p:cNvPr id="7" name="Espace réservé du numéro de diapositive 5"/>
          <p:cNvSpPr>
            <a:spLocks noGrp="1"/>
          </p:cNvSpPr>
          <p:nvPr>
            <p:ph type="sldNum" sz="quarter" idx="12"/>
          </p:nvPr>
        </p:nvSpPr>
        <p:spPr/>
        <p:txBody>
          <a:bodyPr/>
          <a:lstStyle/>
          <a:p>
            <a:pPr>
              <a:defRPr/>
            </a:pPr>
            <a:fld id="{C83ECA40-6846-430E-8A03-E3470C9057A3}" type="slidenum">
              <a:rPr lang="fr-FR"/>
              <a:pPr>
                <a:defRPr/>
              </a:pPr>
              <a:t>4</a:t>
            </a:fld>
            <a:endParaRPr lang="fr-FR"/>
          </a:p>
        </p:txBody>
      </p:sp>
      <p:sp>
        <p:nvSpPr>
          <p:cNvPr id="20485" name="Text Box 5"/>
          <p:cNvSpPr txBox="1">
            <a:spLocks noChangeArrowheads="1"/>
          </p:cNvSpPr>
          <p:nvPr/>
        </p:nvSpPr>
        <p:spPr bwMode="auto">
          <a:xfrm>
            <a:off x="179512" y="4941168"/>
            <a:ext cx="7947992" cy="769441"/>
          </a:xfrm>
          <a:prstGeom prst="rect">
            <a:avLst/>
          </a:prstGeom>
          <a:noFill/>
          <a:ln w="9525">
            <a:noFill/>
            <a:miter lim="800000"/>
            <a:headEnd/>
            <a:tailEnd/>
          </a:ln>
        </p:spPr>
        <p:txBody>
          <a:bodyPr wrap="square">
            <a:spAutoFit/>
          </a:bodyPr>
          <a:lstStyle/>
          <a:p>
            <a:pPr>
              <a:spcBef>
                <a:spcPct val="50000"/>
              </a:spcBef>
              <a:buClr>
                <a:schemeClr val="tx2"/>
              </a:buClr>
              <a:buFont typeface="Wingdings" pitchFamily="2" charset="2"/>
              <a:buChar char="Ø"/>
            </a:pPr>
            <a:r>
              <a:rPr lang="fr-FR" sz="1600" dirty="0">
                <a:solidFill>
                  <a:schemeClr val="tx2">
                    <a:lumMod val="50000"/>
                  </a:schemeClr>
                </a:solidFill>
                <a:latin typeface="Comic Sans MS" pitchFamily="66" charset="0"/>
              </a:rPr>
              <a:t> </a:t>
            </a:r>
            <a:r>
              <a:rPr lang="fr-FR" sz="1600" dirty="0">
                <a:solidFill>
                  <a:schemeClr val="tx2">
                    <a:lumMod val="50000"/>
                  </a:schemeClr>
                </a:solidFill>
              </a:rPr>
              <a:t> </a:t>
            </a:r>
            <a:r>
              <a:rPr lang="fr-FR" sz="1400" dirty="0">
                <a:solidFill>
                  <a:schemeClr val="tx2">
                    <a:lumMod val="50000"/>
                  </a:schemeClr>
                </a:solidFill>
                <a:latin typeface="Comic Sans MS" pitchFamily="66" charset="0"/>
              </a:rPr>
              <a:t>Les portables offrent maintenant une gamme de modèles variés et performants. Ils peuvent remplacer un ordinateur de bureau et être utilisés partout dans la maison ( réseau wifi ) Ils peuvent vous suivre en vacance.</a:t>
            </a:r>
            <a:endParaRPr lang="fr-FR" sz="1600" dirty="0">
              <a:solidFill>
                <a:schemeClr val="accent4">
                  <a:lumMod val="60000"/>
                  <a:lumOff val="40000"/>
                </a:schemeClr>
              </a:solidFill>
              <a:latin typeface="Comic Sans MS" pitchFamily="66" charset="0"/>
            </a:endParaRPr>
          </a:p>
        </p:txBody>
      </p:sp>
      <p:pic>
        <p:nvPicPr>
          <p:cNvPr id="8199"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484">
                                            <p:txEl>
                                              <p:pRg st="0" end="0"/>
                                            </p:txEl>
                                          </p:spTgt>
                                        </p:tgtEl>
                                        <p:attrNameLst>
                                          <p:attrName>style.visibility</p:attrName>
                                        </p:attrNameLst>
                                      </p:cBhvr>
                                      <p:to>
                                        <p:strVal val="visible"/>
                                      </p:to>
                                    </p:set>
                                    <p:anim calcmode="lin" valueType="num">
                                      <p:cBhvr additive="base">
                                        <p:cTn id="18"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484">
                                            <p:txEl>
                                              <p:pRg st="1" end="1"/>
                                            </p:txEl>
                                          </p:spTgt>
                                        </p:tgtEl>
                                        <p:attrNameLst>
                                          <p:attrName>style.visibility</p:attrName>
                                        </p:attrNameLst>
                                      </p:cBhvr>
                                      <p:to>
                                        <p:strVal val="visible"/>
                                      </p:to>
                                    </p:set>
                                    <p:anim calcmode="lin" valueType="num">
                                      <p:cBhvr additive="base">
                                        <p:cTn id="24" dur="500" fill="hold"/>
                                        <p:tgtEl>
                                          <p:spTgt spid="20484">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4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484">
                                            <p:txEl>
                                              <p:pRg st="2" end="2"/>
                                            </p:txEl>
                                          </p:spTgt>
                                        </p:tgtEl>
                                        <p:attrNameLst>
                                          <p:attrName>style.visibility</p:attrName>
                                        </p:attrNameLst>
                                      </p:cBhvr>
                                      <p:to>
                                        <p:strVal val="visible"/>
                                      </p:to>
                                    </p:set>
                                    <p:anim calcmode="lin" valueType="num">
                                      <p:cBhvr additive="base">
                                        <p:cTn id="30" dur="500" fill="hold"/>
                                        <p:tgtEl>
                                          <p:spTgt spid="20484">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0484">
                                            <p:txEl>
                                              <p:pRg st="3" end="3"/>
                                            </p:txEl>
                                          </p:spTgt>
                                        </p:tgtEl>
                                        <p:attrNameLst>
                                          <p:attrName>style.visibility</p:attrName>
                                        </p:attrNameLst>
                                      </p:cBhvr>
                                      <p:to>
                                        <p:strVal val="visible"/>
                                      </p:to>
                                    </p:set>
                                    <p:anim calcmode="lin" valueType="num">
                                      <p:cBhvr additive="base">
                                        <p:cTn id="36" dur="500" fill="hold"/>
                                        <p:tgtEl>
                                          <p:spTgt spid="20484">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04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0485"/>
                                        </p:tgtEl>
                                        <p:attrNameLst>
                                          <p:attrName>style.visibility</p:attrName>
                                        </p:attrNameLst>
                                      </p:cBhvr>
                                      <p:to>
                                        <p:strVal val="visible"/>
                                      </p:to>
                                    </p:set>
                                    <p:anim calcmode="lin" valueType="num">
                                      <p:cBhvr additive="base">
                                        <p:cTn id="42" dur="500" fill="hold"/>
                                        <p:tgtEl>
                                          <p:spTgt spid="20485"/>
                                        </p:tgtEl>
                                        <p:attrNameLst>
                                          <p:attrName>ppt_x</p:attrName>
                                        </p:attrNameLst>
                                      </p:cBhvr>
                                      <p:tavLst>
                                        <p:tav tm="0">
                                          <p:val>
                                            <p:strVal val="0-#ppt_w/2"/>
                                          </p:val>
                                        </p:tav>
                                        <p:tav tm="100000">
                                          <p:val>
                                            <p:strVal val="#ppt_x"/>
                                          </p:val>
                                        </p:tav>
                                      </p:tavLst>
                                    </p:anim>
                                    <p:anim calcmode="lin" valueType="num">
                                      <p:cBhvr additive="base">
                                        <p:cTn id="43"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build="p" autoUpdateAnimBg="0"/>
      <p:bldP spid="2048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2627784" y="980728"/>
            <a:ext cx="4176464" cy="381000"/>
          </a:xfrm>
        </p:spPr>
        <p:txBody>
          <a:bodyPr>
            <a:normAutofit fontScale="90000"/>
          </a:bodyPr>
          <a:lstStyle/>
          <a:p>
            <a:pPr algn="ctr" fontAlgn="auto">
              <a:spcAft>
                <a:spcPts val="0"/>
              </a:spcAft>
              <a:defRPr/>
            </a:pPr>
            <a:br>
              <a:rPr lang="fr-FR" sz="3200" b="1" dirty="0">
                <a:solidFill>
                  <a:srgbClr val="FFFF00"/>
                </a:solidFill>
                <a:latin typeface="FNACRegular-Bold" charset="0"/>
              </a:rPr>
            </a:br>
            <a:r>
              <a:rPr lang="fr-FR" sz="3200" b="1" dirty="0">
                <a:solidFill>
                  <a:schemeClr val="accent4">
                    <a:lumMod val="60000"/>
                    <a:lumOff val="40000"/>
                  </a:schemeClr>
                </a:solidFill>
                <a:latin typeface="FNACRegular-Bold" charset="0"/>
              </a:rPr>
              <a:t>MAC ou PC ?</a:t>
            </a:r>
            <a:br>
              <a:rPr lang="fr-FR" dirty="0">
                <a:solidFill>
                  <a:schemeClr val="accent4">
                    <a:lumMod val="60000"/>
                    <a:lumOff val="40000"/>
                  </a:schemeClr>
                </a:solidFill>
                <a:latin typeface="FNACRegular-Bold" charset="0"/>
              </a:rPr>
            </a:br>
            <a:endParaRPr lang="fr-FR" dirty="0">
              <a:solidFill>
                <a:schemeClr val="accent4">
                  <a:lumMod val="60000"/>
                  <a:lumOff val="40000"/>
                </a:schemeClr>
              </a:solidFill>
              <a:latin typeface="FNACRegular-Bold" charset="0"/>
            </a:endParaRPr>
          </a:p>
        </p:txBody>
      </p:sp>
      <p:sp>
        <p:nvSpPr>
          <p:cNvPr id="22532" name="Rectangle 4"/>
          <p:cNvSpPr>
            <a:spLocks noGrp="1" noChangeArrowheads="1"/>
          </p:cNvSpPr>
          <p:nvPr>
            <p:ph idx="1"/>
          </p:nvPr>
        </p:nvSpPr>
        <p:spPr>
          <a:xfrm>
            <a:off x="0" y="2057400"/>
            <a:ext cx="8820472" cy="1731640"/>
          </a:xfrm>
        </p:spPr>
        <p:txBody>
          <a:bodyPr>
            <a:normAutofit/>
          </a:bodyPr>
          <a:lstStyle/>
          <a:p>
            <a:pPr marL="0" indent="0" fontAlgn="auto">
              <a:lnSpc>
                <a:spcPct val="110000"/>
              </a:lnSpc>
              <a:spcAft>
                <a:spcPts val="0"/>
              </a:spcAft>
              <a:buClr>
                <a:srgbClr val="FFFF00"/>
              </a:buClr>
              <a:buFont typeface="Wingdings" pitchFamily="2" charset="2"/>
              <a:buChar char="Ø"/>
              <a:defRPr/>
            </a:pPr>
            <a:r>
              <a:rPr lang="fr-FR" sz="1600" dirty="0">
                <a:solidFill>
                  <a:srgbClr val="FFFF00"/>
                </a:solidFill>
                <a:latin typeface="Comic Sans MS" pitchFamily="66" charset="0"/>
              </a:rPr>
              <a:t> </a:t>
            </a:r>
            <a:r>
              <a:rPr lang="fr-FR" sz="1600" dirty="0">
                <a:solidFill>
                  <a:schemeClr val="accent4">
                    <a:lumMod val="60000"/>
                    <a:lumOff val="40000"/>
                  </a:schemeClr>
                </a:solidFill>
                <a:latin typeface="Comic Sans MS" pitchFamily="66" charset="0"/>
              </a:rPr>
              <a:t>Vaste question! Et pas de réponse unique. Les prix des appareils, à performances </a:t>
            </a:r>
            <a:r>
              <a:rPr lang="fr-FR" sz="1600" dirty="0" err="1">
                <a:solidFill>
                  <a:schemeClr val="accent4">
                    <a:lumMod val="60000"/>
                    <a:lumOff val="40000"/>
                  </a:schemeClr>
                </a:solidFill>
                <a:latin typeface="Comic Sans MS" pitchFamily="66" charset="0"/>
              </a:rPr>
              <a:t>semblables,sont</a:t>
            </a:r>
            <a:r>
              <a:rPr lang="fr-FR" sz="1600" dirty="0">
                <a:solidFill>
                  <a:schemeClr val="accent4">
                    <a:lumMod val="60000"/>
                    <a:lumOff val="40000"/>
                  </a:schemeClr>
                </a:solidFill>
                <a:latin typeface="Comic Sans MS" pitchFamily="66" charset="0"/>
              </a:rPr>
              <a:t> très voisins ( MAC un peu plus cher ). </a:t>
            </a:r>
            <a:br>
              <a:rPr lang="fr-FR" sz="1600" dirty="0">
                <a:solidFill>
                  <a:schemeClr val="accent4">
                    <a:lumMod val="60000"/>
                    <a:lumOff val="40000"/>
                  </a:schemeClr>
                </a:solidFill>
                <a:latin typeface="Comic Sans MS" pitchFamily="66" charset="0"/>
              </a:rPr>
            </a:br>
            <a:r>
              <a:rPr lang="fr-FR" sz="1600" dirty="0">
                <a:solidFill>
                  <a:schemeClr val="accent4">
                    <a:lumMod val="60000"/>
                    <a:lumOff val="40000"/>
                  </a:schemeClr>
                </a:solidFill>
                <a:latin typeface="Comic Sans MS" pitchFamily="66" charset="0"/>
              </a:rPr>
              <a:t>Le design est plus séducteur du côté Mac, et s’il bénéficie d’une réputation justifiée de simplicité maximum, tout le monde est d’accord pour dire que le PC tend à s’en rapprocher… </a:t>
            </a:r>
            <a:br>
              <a:rPr lang="fr-FR" sz="1600" dirty="0">
                <a:solidFill>
                  <a:schemeClr val="accent4">
                    <a:lumMod val="60000"/>
                    <a:lumOff val="40000"/>
                  </a:schemeClr>
                </a:solidFill>
                <a:latin typeface="Comic Sans MS" pitchFamily="66" charset="0"/>
              </a:rPr>
            </a:br>
            <a:r>
              <a:rPr lang="fr-FR" sz="1600" dirty="0">
                <a:solidFill>
                  <a:schemeClr val="accent4">
                    <a:lumMod val="60000"/>
                    <a:lumOff val="40000"/>
                  </a:schemeClr>
                </a:solidFill>
                <a:latin typeface="Comic Sans MS" pitchFamily="66" charset="0"/>
              </a:rPr>
              <a:t>Et tous reconnaissent que le PC offre plus de choix de logiciels…( en particulier pour les jeux )</a:t>
            </a:r>
          </a:p>
          <a:p>
            <a:pPr marL="0" indent="0" fontAlgn="auto">
              <a:spcAft>
                <a:spcPts val="0"/>
              </a:spcAft>
              <a:buClr>
                <a:srgbClr val="FFFF00"/>
              </a:buClr>
              <a:buFont typeface="Wingdings" pitchFamily="2" charset="2"/>
              <a:buChar char="Ø"/>
              <a:defRPr/>
            </a:pPr>
            <a:endParaRPr lang="fr-FR" sz="1600" dirty="0">
              <a:solidFill>
                <a:srgbClr val="FFFF00"/>
              </a:solidFill>
              <a:latin typeface="Comic Sans MS" pitchFamily="66" charset="0"/>
            </a:endParaRPr>
          </a:p>
        </p:txBody>
      </p:sp>
      <p:sp>
        <p:nvSpPr>
          <p:cNvPr id="8" name="Espace réservé du numéro de diapositive 5"/>
          <p:cNvSpPr>
            <a:spLocks noGrp="1"/>
          </p:cNvSpPr>
          <p:nvPr>
            <p:ph type="sldNum" sz="quarter" idx="12"/>
          </p:nvPr>
        </p:nvSpPr>
        <p:spPr/>
        <p:txBody>
          <a:bodyPr/>
          <a:lstStyle/>
          <a:p>
            <a:pPr>
              <a:defRPr/>
            </a:pPr>
            <a:fld id="{C0E7105B-680F-4442-BFEF-0C6F3A6CC303}" type="slidenum">
              <a:rPr lang="fr-FR"/>
              <a:pPr>
                <a:defRPr/>
              </a:pPr>
              <a:t>5</a:t>
            </a:fld>
            <a:endParaRPr lang="fr-FR"/>
          </a:p>
        </p:txBody>
      </p:sp>
      <p:sp>
        <p:nvSpPr>
          <p:cNvPr id="22533" name="Text Box 5"/>
          <p:cNvSpPr txBox="1">
            <a:spLocks noChangeArrowheads="1"/>
          </p:cNvSpPr>
          <p:nvPr/>
        </p:nvSpPr>
        <p:spPr bwMode="auto">
          <a:xfrm>
            <a:off x="0" y="3933056"/>
            <a:ext cx="9102725" cy="1846659"/>
          </a:xfrm>
          <a:prstGeom prst="rect">
            <a:avLst/>
          </a:prstGeom>
          <a:noFill/>
          <a:ln w="9525">
            <a:noFill/>
            <a:miter lim="800000"/>
            <a:headEnd/>
            <a:tailEnd/>
          </a:ln>
        </p:spPr>
        <p:txBody>
          <a:bodyPr>
            <a:spAutoFit/>
          </a:bodyPr>
          <a:lstStyle/>
          <a:p>
            <a:pPr>
              <a:buClr>
                <a:srgbClr val="FFFF00"/>
              </a:buClr>
              <a:buFont typeface="Wingdings" pitchFamily="2" charset="2"/>
              <a:buChar char="Ø"/>
            </a:pPr>
            <a:r>
              <a:rPr lang="fr-FR" sz="1800" dirty="0"/>
              <a:t> </a:t>
            </a:r>
            <a:r>
              <a:rPr lang="fr-FR" sz="1600" dirty="0">
                <a:solidFill>
                  <a:schemeClr val="accent4">
                    <a:lumMod val="60000"/>
                    <a:lumOff val="40000"/>
                  </a:schemeClr>
                </a:solidFill>
                <a:latin typeface="Comic Sans MS" pitchFamily="66" charset="0"/>
              </a:rPr>
              <a:t>Autres questions pour choisir : </a:t>
            </a:r>
            <a:br>
              <a:rPr lang="fr-FR" sz="1600" dirty="0">
                <a:solidFill>
                  <a:schemeClr val="accent4">
                    <a:lumMod val="60000"/>
                    <a:lumOff val="40000"/>
                  </a:schemeClr>
                </a:solidFill>
                <a:latin typeface="Comic Sans MS" pitchFamily="66" charset="0"/>
              </a:rPr>
            </a:br>
            <a:r>
              <a:rPr lang="fr-FR" sz="1600" dirty="0">
                <a:solidFill>
                  <a:schemeClr val="accent4">
                    <a:lumMod val="60000"/>
                    <a:lumOff val="40000"/>
                  </a:schemeClr>
                </a:solidFill>
                <a:latin typeface="Comic Sans MS" pitchFamily="66" charset="0"/>
              </a:rPr>
              <a:t>existe-t-il des logiciels adaptés aux objectifs dans l’environnement envisagé ? </a:t>
            </a:r>
            <a:br>
              <a:rPr lang="fr-FR" sz="1600" dirty="0">
                <a:solidFill>
                  <a:schemeClr val="accent4">
                    <a:lumMod val="60000"/>
                    <a:lumOff val="40000"/>
                  </a:schemeClr>
                </a:solidFill>
                <a:latin typeface="Comic Sans MS" pitchFamily="66" charset="0"/>
              </a:rPr>
            </a:br>
            <a:r>
              <a:rPr lang="fr-FR" sz="1600" dirty="0">
                <a:solidFill>
                  <a:schemeClr val="accent4">
                    <a:lumMod val="60000"/>
                    <a:lumOff val="40000"/>
                  </a:schemeClr>
                </a:solidFill>
                <a:latin typeface="Comic Sans MS" pitchFamily="66" charset="0"/>
              </a:rPr>
              <a:t>L’équipement des personnes avec qui l’on communique ? </a:t>
            </a:r>
            <a:br>
              <a:rPr lang="fr-FR" sz="1600" dirty="0">
                <a:solidFill>
                  <a:schemeClr val="accent4">
                    <a:lumMod val="60000"/>
                    <a:lumOff val="40000"/>
                  </a:schemeClr>
                </a:solidFill>
                <a:latin typeface="Comic Sans MS" pitchFamily="66" charset="0"/>
              </a:rPr>
            </a:br>
            <a:r>
              <a:rPr lang="fr-FR" sz="1600" dirty="0">
                <a:solidFill>
                  <a:schemeClr val="accent4">
                    <a:lumMod val="60000"/>
                    <a:lumOff val="40000"/>
                  </a:schemeClr>
                </a:solidFill>
                <a:latin typeface="Comic Sans MS" pitchFamily="66" charset="0"/>
              </a:rPr>
              <a:t>Les réponses à ces questions pourront donner des pistes </a:t>
            </a:r>
            <a:br>
              <a:rPr lang="fr-FR" sz="1600" dirty="0">
                <a:solidFill>
                  <a:schemeClr val="accent4">
                    <a:lumMod val="60000"/>
                    <a:lumOff val="40000"/>
                  </a:schemeClr>
                </a:solidFill>
                <a:latin typeface="Comic Sans MS" pitchFamily="66" charset="0"/>
              </a:rPr>
            </a:br>
            <a:r>
              <a:rPr lang="fr-FR" sz="1600" dirty="0">
                <a:solidFill>
                  <a:schemeClr val="accent4">
                    <a:lumMod val="60000"/>
                    <a:lumOff val="40000"/>
                  </a:schemeClr>
                </a:solidFill>
                <a:latin typeface="Comic Sans MS" pitchFamily="66" charset="0"/>
              </a:rPr>
              <a:t>Mais c'est peut être un faux problème : </a:t>
            </a:r>
            <a:br>
              <a:rPr lang="fr-FR" sz="1600" dirty="0">
                <a:solidFill>
                  <a:schemeClr val="accent4">
                    <a:lumMod val="60000"/>
                    <a:lumOff val="40000"/>
                  </a:schemeClr>
                </a:solidFill>
                <a:latin typeface="Comic Sans MS" pitchFamily="66" charset="0"/>
              </a:rPr>
            </a:br>
            <a:r>
              <a:rPr lang="fr-FR" sz="1600" b="1" dirty="0">
                <a:solidFill>
                  <a:schemeClr val="accent4">
                    <a:lumMod val="60000"/>
                    <a:lumOff val="40000"/>
                  </a:schemeClr>
                </a:solidFill>
                <a:latin typeface="Comic Sans MS" pitchFamily="66" charset="0"/>
              </a:rPr>
              <a:t>le Mac est désormais capable de tourner sous Windows</a:t>
            </a:r>
            <a:r>
              <a:rPr lang="fr-FR" sz="1600" b="1" dirty="0">
                <a:solidFill>
                  <a:srgbClr val="FFFF00"/>
                </a:solidFill>
                <a:latin typeface="Comic Sans MS" pitchFamily="66" charset="0"/>
              </a:rPr>
              <a:t>…</a:t>
            </a:r>
          </a:p>
          <a:p>
            <a:pPr>
              <a:buClr>
                <a:srgbClr val="FFFF00"/>
              </a:buClr>
              <a:buFont typeface="Wingdings" pitchFamily="2" charset="2"/>
              <a:buChar char="Ø"/>
            </a:pPr>
            <a:endParaRPr lang="fr-FR" sz="1600" b="1" dirty="0">
              <a:solidFill>
                <a:srgbClr val="FFFF00"/>
              </a:solidFill>
            </a:endParaRPr>
          </a:p>
        </p:txBody>
      </p:sp>
      <p:pic>
        <p:nvPicPr>
          <p:cNvPr id="9224" name="Picture 16" descr="https://www.cim26.net/local/cache-vignettes/L115xH146/siteon0-dc90f.gif?1534399052"/>
          <p:cNvPicPr>
            <a:picLocks noChangeAspect="1" noChangeArrowheads="1"/>
          </p:cNvPicPr>
          <p:nvPr/>
        </p:nvPicPr>
        <p:blipFill>
          <a:blip r:embed="rId3" cstate="print"/>
          <a:srcRect/>
          <a:stretch>
            <a:fillRect/>
          </a:stretch>
        </p:blipFill>
        <p:spPr bwMode="auto">
          <a:xfrm>
            <a:off x="179388" y="5805488"/>
            <a:ext cx="720725" cy="914400"/>
          </a:xfrm>
          <a:prstGeom prst="rect">
            <a:avLst/>
          </a:prstGeom>
          <a:noFill/>
          <a:ln w="9525">
            <a:noFill/>
            <a:miter lim="800000"/>
            <a:headEnd/>
            <a:tailEnd/>
          </a:ln>
        </p:spPr>
      </p:pic>
      <p:pic>
        <p:nvPicPr>
          <p:cNvPr id="9" name="Picture 8" descr="Résultat de recherche d'images pour &quot;pc de bureau gamer&quot;"/>
          <p:cNvPicPr>
            <a:picLocks noChangeAspect="1" noChangeArrowheads="1"/>
          </p:cNvPicPr>
          <p:nvPr/>
        </p:nvPicPr>
        <p:blipFill>
          <a:blip r:embed="rId4" cstate="print"/>
          <a:srcRect/>
          <a:stretch>
            <a:fillRect/>
          </a:stretch>
        </p:blipFill>
        <p:spPr bwMode="auto">
          <a:xfrm>
            <a:off x="6876256" y="260648"/>
            <a:ext cx="1872208" cy="1797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6" name="AutoShape 10"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28" name="AutoShape 12"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230" name="AutoShape 14" descr="Résultat de recherche d'images pour &quot;ma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231" name="Picture 15" descr="C:\Users\tjean\Pictures\mac.jpg"/>
          <p:cNvPicPr>
            <a:picLocks noChangeAspect="1" noChangeArrowheads="1"/>
          </p:cNvPicPr>
          <p:nvPr/>
        </p:nvPicPr>
        <p:blipFill>
          <a:blip r:embed="rId5" cstate="print"/>
          <a:srcRect/>
          <a:stretch>
            <a:fillRect/>
          </a:stretch>
        </p:blipFill>
        <p:spPr bwMode="auto">
          <a:xfrm>
            <a:off x="395536" y="116632"/>
            <a:ext cx="2088232" cy="167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31"/>
                                        </p:tgtEl>
                                        <p:attrNameLst>
                                          <p:attrName>style.visibility</p:attrName>
                                        </p:attrNameLst>
                                      </p:cBhvr>
                                      <p:to>
                                        <p:strVal val="visible"/>
                                      </p:to>
                                    </p:set>
                                    <p:animEffect transition="in" filter="fade">
                                      <p:cBhvr>
                                        <p:cTn id="13" dur="2000"/>
                                        <p:tgtEl>
                                          <p:spTgt spid="92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2532">
                                            <p:txEl>
                                              <p:pRg st="0" end="0"/>
                                            </p:txEl>
                                          </p:spTgt>
                                        </p:tgtEl>
                                        <p:attrNameLst>
                                          <p:attrName>style.visibility</p:attrName>
                                        </p:attrNameLst>
                                      </p:cBhvr>
                                      <p:to>
                                        <p:strVal val="visible"/>
                                      </p:to>
                                    </p:set>
                                    <p:anim calcmode="lin" valueType="num">
                                      <p:cBhvr additive="base">
                                        <p:cTn id="2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533">
                                            <p:txEl>
                                              <p:pRg st="0" end="0"/>
                                            </p:txEl>
                                          </p:spTgt>
                                        </p:tgtEl>
                                        <p:attrNameLst>
                                          <p:attrName>style.visibility</p:attrName>
                                        </p:attrNameLst>
                                      </p:cBhvr>
                                      <p:to>
                                        <p:strVal val="visible"/>
                                      </p:to>
                                    </p:set>
                                    <p:animEffect transition="in" filter="wipe(down)">
                                      <p:cBhvr>
                                        <p:cTn id="29" dur="5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build="p" autoUpdateAnimBg="0"/>
      <p:bldP spid="225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1025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6826591" y="732803"/>
            <a:ext cx="2302901" cy="2222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Espace réservé du numéro de diapositive 5"/>
          <p:cNvSpPr>
            <a:spLocks noGrp="1"/>
          </p:cNvSpPr>
          <p:nvPr>
            <p:ph type="sldNum" sz="quarter" idx="12"/>
          </p:nvPr>
        </p:nvSpPr>
        <p:spPr/>
        <p:txBody>
          <a:bodyPr/>
          <a:lstStyle/>
          <a:p>
            <a:pPr>
              <a:defRPr/>
            </a:pPr>
            <a:fld id="{83FCE5E2-ECA6-4636-810B-1685AE27791A}" type="slidenum">
              <a:rPr lang="fr-FR"/>
              <a:pPr>
                <a:defRPr/>
              </a:pPr>
              <a:t>6</a:t>
            </a:fld>
            <a:endParaRPr lang="fr-FR"/>
          </a:p>
        </p:txBody>
      </p:sp>
      <p:sp>
        <p:nvSpPr>
          <p:cNvPr id="24579" name="Rectangle 3"/>
          <p:cNvSpPr>
            <a:spLocks noChangeArrowheads="1"/>
          </p:cNvSpPr>
          <p:nvPr/>
        </p:nvSpPr>
        <p:spPr bwMode="auto">
          <a:xfrm>
            <a:off x="1454150" y="0"/>
            <a:ext cx="7042312" cy="584775"/>
          </a:xfrm>
          <a:prstGeom prst="rect">
            <a:avLst/>
          </a:prstGeom>
          <a:noFill/>
          <a:ln w="9525">
            <a:noFill/>
            <a:miter lim="800000"/>
            <a:headEnd/>
            <a:tailEnd/>
          </a:ln>
        </p:spPr>
        <p:txBody>
          <a:bodyPr wrap="none">
            <a:spAutoFit/>
          </a:bodyPr>
          <a:lstStyle/>
          <a:p>
            <a:r>
              <a:rPr lang="fr-FR" sz="3200" b="1" dirty="0">
                <a:solidFill>
                  <a:schemeClr val="bg2"/>
                </a:solidFill>
                <a:latin typeface="FNACRegular-Bold" charset="0"/>
              </a:rPr>
              <a:t>Les différents composants d'un PC</a:t>
            </a:r>
          </a:p>
        </p:txBody>
      </p:sp>
      <p:sp>
        <p:nvSpPr>
          <p:cNvPr id="24580" name="Text Box 4"/>
          <p:cNvSpPr txBox="1">
            <a:spLocks noChangeArrowheads="1"/>
          </p:cNvSpPr>
          <p:nvPr/>
        </p:nvSpPr>
        <p:spPr bwMode="auto">
          <a:xfrm>
            <a:off x="0" y="1143000"/>
            <a:ext cx="6705600" cy="915988"/>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solidFill>
                  <a:srgbClr val="FF0000"/>
                </a:solidFill>
              </a:rPr>
              <a:t> Le but n'est pas de rentrer dans la technique de chaque composant mais de savoir à quoi correspondent les caractéristiques mises en avant par le vendeur et de déjouer les pièges éventuels dans leur énoncé</a:t>
            </a:r>
          </a:p>
        </p:txBody>
      </p:sp>
      <p:sp>
        <p:nvSpPr>
          <p:cNvPr id="24583" name="Text Box 7"/>
          <p:cNvSpPr txBox="1">
            <a:spLocks noChangeArrowheads="1"/>
          </p:cNvSpPr>
          <p:nvPr/>
        </p:nvSpPr>
        <p:spPr bwMode="auto">
          <a:xfrm>
            <a:off x="-7741" y="2852936"/>
            <a:ext cx="4983047" cy="2862322"/>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solidFill>
                  <a:srgbClr val="FFFF00"/>
                </a:solidFill>
              </a:rPr>
              <a:t> </a:t>
            </a:r>
            <a:r>
              <a:rPr lang="fr-FR" sz="1800" dirty="0">
                <a:solidFill>
                  <a:srgbClr val="FF0000"/>
                </a:solidFill>
              </a:rPr>
              <a:t>Nous verrons donc les rôles des composants suivants :</a:t>
            </a:r>
          </a:p>
          <a:p>
            <a:pPr>
              <a:buClr>
                <a:srgbClr val="FFFF00"/>
              </a:buClr>
              <a:buFontTx/>
              <a:buChar char="-"/>
            </a:pPr>
            <a:r>
              <a:rPr lang="fr-FR" sz="1800" dirty="0">
                <a:solidFill>
                  <a:srgbClr val="FF0000"/>
                </a:solidFill>
              </a:rPr>
              <a:t> La carte mère</a:t>
            </a:r>
          </a:p>
          <a:p>
            <a:pPr>
              <a:buClr>
                <a:srgbClr val="FFFF00"/>
              </a:buClr>
              <a:buFontTx/>
              <a:buChar char="-"/>
            </a:pPr>
            <a:r>
              <a:rPr lang="fr-FR" sz="1800" dirty="0">
                <a:solidFill>
                  <a:srgbClr val="FF0000"/>
                </a:solidFill>
              </a:rPr>
              <a:t> Le microprocesseur </a:t>
            </a:r>
          </a:p>
          <a:p>
            <a:pPr>
              <a:buClr>
                <a:srgbClr val="FFFF00"/>
              </a:buClr>
              <a:buFontTx/>
              <a:buChar char="-"/>
            </a:pPr>
            <a:r>
              <a:rPr lang="fr-FR" sz="1800" dirty="0">
                <a:solidFill>
                  <a:srgbClr val="FF0000"/>
                </a:solidFill>
              </a:rPr>
              <a:t> La mémoire vive</a:t>
            </a:r>
          </a:p>
          <a:p>
            <a:pPr>
              <a:buClr>
                <a:srgbClr val="FFFF00"/>
              </a:buClr>
              <a:buFontTx/>
              <a:buChar char="-"/>
            </a:pPr>
            <a:r>
              <a:rPr lang="fr-FR" sz="1800" dirty="0">
                <a:solidFill>
                  <a:srgbClr val="FF0000"/>
                </a:solidFill>
              </a:rPr>
              <a:t> Le chipset ou la carte graphique</a:t>
            </a:r>
          </a:p>
          <a:p>
            <a:pPr>
              <a:buClr>
                <a:srgbClr val="FFFF00"/>
              </a:buClr>
              <a:buFontTx/>
              <a:buChar char="-"/>
            </a:pPr>
            <a:r>
              <a:rPr lang="fr-FR" sz="1800" dirty="0">
                <a:solidFill>
                  <a:srgbClr val="FF0000"/>
                </a:solidFill>
              </a:rPr>
              <a:t> Le disque dur et les graveurs-lecteurs</a:t>
            </a:r>
          </a:p>
          <a:p>
            <a:pPr>
              <a:buClr>
                <a:srgbClr val="FFFF00"/>
              </a:buClr>
              <a:buFontTx/>
              <a:buChar char="-"/>
            </a:pPr>
            <a:r>
              <a:rPr lang="fr-FR" sz="1800" dirty="0">
                <a:solidFill>
                  <a:srgbClr val="FF0000"/>
                </a:solidFill>
              </a:rPr>
              <a:t> L'audio</a:t>
            </a:r>
          </a:p>
          <a:p>
            <a:pPr>
              <a:buClr>
                <a:srgbClr val="FFFF00"/>
              </a:buClr>
              <a:buFontTx/>
              <a:buChar char="-"/>
            </a:pPr>
            <a:r>
              <a:rPr lang="fr-FR" sz="1800" dirty="0">
                <a:solidFill>
                  <a:srgbClr val="FF0000"/>
                </a:solidFill>
              </a:rPr>
              <a:t> Les communications ( wifi </a:t>
            </a:r>
            <a:r>
              <a:rPr lang="fr-FR" sz="1800" dirty="0" err="1">
                <a:solidFill>
                  <a:srgbClr val="FF0000"/>
                </a:solidFill>
              </a:rPr>
              <a:t>etc</a:t>
            </a:r>
            <a:r>
              <a:rPr lang="fr-FR" sz="1800" dirty="0">
                <a:solidFill>
                  <a:srgbClr val="FF0000"/>
                </a:solidFill>
              </a:rPr>
              <a:t>…)</a:t>
            </a:r>
          </a:p>
          <a:p>
            <a:pPr>
              <a:buClr>
                <a:srgbClr val="FFFF00"/>
              </a:buClr>
              <a:buFontTx/>
              <a:buChar char="-"/>
            </a:pPr>
            <a:endParaRPr lang="fr-FR" sz="1800" dirty="0">
              <a:solidFill>
                <a:srgbClr val="FFFF00"/>
              </a:solidFill>
            </a:endParaRPr>
          </a:p>
        </p:txBody>
      </p:sp>
      <p:pic>
        <p:nvPicPr>
          <p:cNvPr id="10248" name="Picture 16" descr="https://www.cim26.net/local/cache-vignettes/L115xH146/siteon0-dc90f.gif?1534399052"/>
          <p:cNvPicPr>
            <a:picLocks noChangeAspect="1" noChangeArrowheads="1"/>
          </p:cNvPicPr>
          <p:nvPr/>
        </p:nvPicPr>
        <p:blipFill>
          <a:blip r:embed="rId4" cstate="print"/>
          <a:srcRect/>
          <a:stretch>
            <a:fillRect/>
          </a:stretch>
        </p:blipFill>
        <p:spPr bwMode="auto">
          <a:xfrm>
            <a:off x="179388" y="5805488"/>
            <a:ext cx="720725" cy="914400"/>
          </a:xfrm>
          <a:prstGeom prst="rect">
            <a:avLst/>
          </a:prstGeom>
          <a:noFill/>
          <a:ln w="9525">
            <a:noFill/>
            <a:miter lim="800000"/>
            <a:headEnd/>
            <a:tailEnd/>
          </a:ln>
        </p:spPr>
      </p:pic>
      <p:sp>
        <p:nvSpPr>
          <p:cNvPr id="10250" name="AutoShape 10" descr="Résultat de recherche d'images pour &quot;arriere boitier pc de bureau&quot;"/>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5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5400000">
            <a:off x="4939519" y="2773451"/>
            <a:ext cx="3854357" cy="4445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0-#ppt_w/2"/>
                                          </p:val>
                                        </p:tav>
                                        <p:tav tm="100000">
                                          <p:val>
                                            <p:strVal val="#ppt_x"/>
                                          </p:val>
                                        </p:tav>
                                      </p:tavLst>
                                    </p:anim>
                                    <p:anim calcmode="lin" valueType="num">
                                      <p:cBhvr additive="base">
                                        <p:cTn id="14"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0-#ppt_w/2"/>
                                          </p:val>
                                        </p:tav>
                                        <p:tav tm="100000">
                                          <p:val>
                                            <p:strVal val="#ppt_x"/>
                                          </p:val>
                                        </p:tav>
                                      </p:tavLst>
                                    </p:anim>
                                    <p:anim calcmode="lin" valueType="num">
                                      <p:cBhvr additive="base">
                                        <p:cTn id="20"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51"/>
                                        </p:tgtEl>
                                        <p:attrNameLst>
                                          <p:attrName>style.visibility</p:attrName>
                                        </p:attrNameLst>
                                      </p:cBhvr>
                                      <p:to>
                                        <p:strVal val="visible"/>
                                      </p:to>
                                    </p:set>
                                    <p:animEffect transition="in" filter="fade">
                                      <p:cBhvr>
                                        <p:cTn id="25" dur="2000"/>
                                        <p:tgtEl>
                                          <p:spTgt spid="102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wipe(down)">
                                      <p:cBhvr>
                                        <p:cTn id="30"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EBB84FE5-67EE-4340-A73A-C182A70A94C2}" type="slidenum">
              <a:rPr lang="fr-FR"/>
              <a:pPr>
                <a:defRPr/>
              </a:pPr>
              <a:t>7</a:t>
            </a:fld>
            <a:endParaRPr lang="fr-FR"/>
          </a:p>
        </p:txBody>
      </p:sp>
      <p:sp>
        <p:nvSpPr>
          <p:cNvPr id="30723" name="Rectangle 3"/>
          <p:cNvSpPr>
            <a:spLocks noChangeArrowheads="1"/>
          </p:cNvSpPr>
          <p:nvPr/>
        </p:nvSpPr>
        <p:spPr bwMode="auto">
          <a:xfrm>
            <a:off x="3259138" y="0"/>
            <a:ext cx="2624137" cy="579438"/>
          </a:xfrm>
          <a:prstGeom prst="rect">
            <a:avLst/>
          </a:prstGeom>
          <a:noFill/>
          <a:ln w="9525">
            <a:noFill/>
            <a:miter lim="800000"/>
            <a:headEnd/>
            <a:tailEnd/>
          </a:ln>
        </p:spPr>
        <p:txBody>
          <a:bodyPr wrap="none">
            <a:spAutoFit/>
          </a:bodyPr>
          <a:lstStyle/>
          <a:p>
            <a:r>
              <a:rPr lang="fr-FR" sz="3200" b="1">
                <a:solidFill>
                  <a:srgbClr val="FFFF00"/>
                </a:solidFill>
                <a:latin typeface="FNACRegular-Bold" charset="0"/>
              </a:rPr>
              <a:t>La carte mère</a:t>
            </a:r>
          </a:p>
        </p:txBody>
      </p:sp>
      <p:sp>
        <p:nvSpPr>
          <p:cNvPr id="30726" name="Text Box 6"/>
          <p:cNvSpPr txBox="1">
            <a:spLocks noChangeArrowheads="1"/>
          </p:cNvSpPr>
          <p:nvPr/>
        </p:nvSpPr>
        <p:spPr bwMode="auto">
          <a:xfrm>
            <a:off x="0" y="1295400"/>
            <a:ext cx="3057525" cy="641350"/>
          </a:xfrm>
          <a:prstGeom prst="rect">
            <a:avLst/>
          </a:prstGeom>
          <a:noFill/>
          <a:ln w="9525">
            <a:noFill/>
            <a:miter lim="800000"/>
            <a:headEnd/>
            <a:tailEnd/>
          </a:ln>
        </p:spPr>
        <p:txBody>
          <a:bodyPr wrap="none">
            <a:spAutoFit/>
          </a:bodyPr>
          <a:lstStyle/>
          <a:p>
            <a:pPr>
              <a:buClr>
                <a:schemeClr val="accent1"/>
              </a:buClr>
              <a:buFont typeface="Wingdings" pitchFamily="2" charset="2"/>
              <a:buChar char="Ø"/>
            </a:pPr>
            <a:r>
              <a:rPr lang="fr-FR" sz="1800" dirty="0">
                <a:solidFill>
                  <a:srgbClr val="FFFF00"/>
                </a:solidFill>
              </a:rPr>
              <a:t> </a:t>
            </a:r>
            <a:r>
              <a:rPr lang="fr-FR" sz="1800" dirty="0">
                <a:solidFill>
                  <a:schemeClr val="accent1"/>
                </a:solidFill>
              </a:rPr>
              <a:t>La carte mère est le cœur de </a:t>
            </a:r>
            <a:br>
              <a:rPr lang="fr-FR" sz="1800" dirty="0">
                <a:solidFill>
                  <a:schemeClr val="accent1"/>
                </a:solidFill>
              </a:rPr>
            </a:br>
            <a:r>
              <a:rPr lang="fr-FR" sz="1800" dirty="0">
                <a:solidFill>
                  <a:schemeClr val="accent1"/>
                </a:solidFill>
              </a:rPr>
              <a:t>l'ordinateur</a:t>
            </a:r>
            <a:r>
              <a:rPr lang="fr-FR" sz="1800" dirty="0">
                <a:solidFill>
                  <a:srgbClr val="FFFF00"/>
                </a:solidFill>
              </a:rPr>
              <a:t>.</a:t>
            </a:r>
          </a:p>
        </p:txBody>
      </p:sp>
      <p:sp>
        <p:nvSpPr>
          <p:cNvPr id="30727" name="Text Box 7"/>
          <p:cNvSpPr txBox="1">
            <a:spLocks noChangeArrowheads="1"/>
          </p:cNvSpPr>
          <p:nvPr/>
        </p:nvSpPr>
        <p:spPr bwMode="auto">
          <a:xfrm>
            <a:off x="0" y="2438400"/>
            <a:ext cx="3219450" cy="641350"/>
          </a:xfrm>
          <a:prstGeom prst="rect">
            <a:avLst/>
          </a:prstGeom>
          <a:noFill/>
          <a:ln w="9525">
            <a:noFill/>
            <a:miter lim="800000"/>
            <a:headEnd/>
            <a:tailEnd/>
          </a:ln>
        </p:spPr>
        <p:txBody>
          <a:bodyPr wrap="none">
            <a:spAutoFit/>
          </a:bodyPr>
          <a:lstStyle/>
          <a:p>
            <a:pPr>
              <a:buClr>
                <a:schemeClr val="bg2"/>
              </a:buClr>
              <a:buFont typeface="Wingdings" pitchFamily="2" charset="2"/>
              <a:buChar char="Ø"/>
            </a:pPr>
            <a:r>
              <a:rPr lang="fr-FR" sz="1800" dirty="0"/>
              <a:t> </a:t>
            </a:r>
            <a:r>
              <a:rPr lang="fr-FR" sz="1800" dirty="0">
                <a:solidFill>
                  <a:schemeClr val="accent1"/>
                </a:solidFill>
              </a:rPr>
              <a:t>C'est sur elle que vont venir se</a:t>
            </a:r>
            <a:br>
              <a:rPr lang="fr-FR" sz="1800" dirty="0">
                <a:solidFill>
                  <a:schemeClr val="accent1"/>
                </a:solidFill>
              </a:rPr>
            </a:br>
            <a:r>
              <a:rPr lang="fr-FR" sz="1800" dirty="0">
                <a:solidFill>
                  <a:schemeClr val="accent1"/>
                </a:solidFill>
              </a:rPr>
              <a:t>greffer les différents composants</a:t>
            </a:r>
          </a:p>
        </p:txBody>
      </p:sp>
      <p:sp>
        <p:nvSpPr>
          <p:cNvPr id="30728" name="Text Box 8"/>
          <p:cNvSpPr txBox="1">
            <a:spLocks noChangeArrowheads="1"/>
          </p:cNvSpPr>
          <p:nvPr/>
        </p:nvSpPr>
        <p:spPr bwMode="auto">
          <a:xfrm>
            <a:off x="0" y="3573016"/>
            <a:ext cx="4038600" cy="1190625"/>
          </a:xfrm>
          <a:prstGeom prst="rect">
            <a:avLst/>
          </a:prstGeom>
          <a:noFill/>
          <a:ln w="9525">
            <a:noFill/>
            <a:miter lim="800000"/>
            <a:headEnd/>
            <a:tailEnd/>
          </a:ln>
        </p:spPr>
        <p:txBody>
          <a:bodyPr>
            <a:spAutoFit/>
          </a:bodyPr>
          <a:lstStyle/>
          <a:p>
            <a:pPr>
              <a:spcBef>
                <a:spcPct val="50000"/>
              </a:spcBef>
              <a:buClr>
                <a:schemeClr val="bg2"/>
              </a:buClr>
              <a:buFont typeface="Wingdings" pitchFamily="2" charset="2"/>
              <a:buChar char="Ø"/>
            </a:pPr>
            <a:r>
              <a:rPr lang="fr-FR" sz="1800" dirty="0">
                <a:solidFill>
                  <a:srgbClr val="FFFF00"/>
                </a:solidFill>
              </a:rPr>
              <a:t> </a:t>
            </a:r>
            <a:r>
              <a:rPr lang="fr-FR" sz="1800" dirty="0">
                <a:solidFill>
                  <a:schemeClr val="accent1"/>
                </a:solidFill>
              </a:rPr>
              <a:t>Nous nous contenterons de décrire ces différents composants et de </a:t>
            </a:r>
            <a:r>
              <a:rPr lang="fr-FR" sz="1800" b="1" dirty="0">
                <a:solidFill>
                  <a:schemeClr val="accent1"/>
                </a:solidFill>
              </a:rPr>
              <a:t>montrer leur importance en fonction de l'utilisation souhaitée de l'ordinateur à choisir</a:t>
            </a:r>
          </a:p>
        </p:txBody>
      </p:sp>
      <p:pic>
        <p:nvPicPr>
          <p:cNvPr id="11272" name="Picture 16" descr="https://www.cim26.net/local/cache-vignettes/L115xH146/siteon0-dc90f.gif?1534399052"/>
          <p:cNvPicPr>
            <a:picLocks noChangeAspect="1" noChangeArrowheads="1"/>
          </p:cNvPicPr>
          <p:nvPr/>
        </p:nvPicPr>
        <p:blipFill>
          <a:blip r:embed="rId3" cstate="print"/>
          <a:srcRect/>
          <a:stretch>
            <a:fillRect/>
          </a:stretch>
        </p:blipFill>
        <p:spPr bwMode="auto">
          <a:xfrm>
            <a:off x="179388" y="5805488"/>
            <a:ext cx="720725" cy="914400"/>
          </a:xfrm>
          <a:prstGeom prst="rect">
            <a:avLst/>
          </a:prstGeom>
          <a:noFill/>
          <a:ln w="9525">
            <a:noFill/>
            <a:miter lim="800000"/>
            <a:headEnd/>
            <a:tailEnd/>
          </a:ln>
        </p:spPr>
      </p:pic>
      <p:pic>
        <p:nvPicPr>
          <p:cNvPr id="11274" name="Picture 10" descr="C:\Users\tjean\Pictures\carte mere.jpg"/>
          <p:cNvPicPr>
            <a:picLocks noChangeAspect="1" noChangeArrowheads="1"/>
          </p:cNvPicPr>
          <p:nvPr/>
        </p:nvPicPr>
        <p:blipFill>
          <a:blip r:embed="rId4" cstate="print"/>
          <a:srcRect/>
          <a:stretch>
            <a:fillRect/>
          </a:stretch>
        </p:blipFill>
        <p:spPr bwMode="auto">
          <a:xfrm>
            <a:off x="4283968" y="692696"/>
            <a:ext cx="2004030" cy="2448272"/>
          </a:xfrm>
          <a:prstGeom prst="rect">
            <a:avLst/>
          </a:prstGeom>
          <a:noFill/>
        </p:spPr>
      </p:pic>
      <p:pic>
        <p:nvPicPr>
          <p:cNvPr id="11275" name="Picture 11" descr="C:\Users\tjean\Pictures\desc carte mere.jpg"/>
          <p:cNvPicPr>
            <a:picLocks noChangeAspect="1" noChangeArrowheads="1"/>
          </p:cNvPicPr>
          <p:nvPr/>
        </p:nvPicPr>
        <p:blipFill>
          <a:blip r:embed="rId5" cstate="print"/>
          <a:srcRect/>
          <a:stretch>
            <a:fillRect/>
          </a:stretch>
        </p:blipFill>
        <p:spPr bwMode="auto">
          <a:xfrm>
            <a:off x="2627784" y="4831284"/>
            <a:ext cx="3540792" cy="2026716"/>
          </a:xfrm>
          <a:prstGeom prst="rect">
            <a:avLst/>
          </a:prstGeom>
          <a:noFill/>
        </p:spPr>
      </p:pic>
      <p:pic>
        <p:nvPicPr>
          <p:cNvPr id="11276" name="Picture 12" descr="C:\Users\tjean\Pictures\desc 2 carte mere.jpg">
            <a:hlinkClick r:id="rId6" action="ppaction://hlinksldjump"/>
          </p:cNvPr>
          <p:cNvPicPr>
            <a:picLocks noChangeAspect="1" noChangeArrowheads="1"/>
          </p:cNvPicPr>
          <p:nvPr/>
        </p:nvPicPr>
        <p:blipFill>
          <a:blip r:embed="rId7" cstate="print"/>
          <a:srcRect/>
          <a:stretch>
            <a:fillRect/>
          </a:stretch>
        </p:blipFill>
        <p:spPr bwMode="auto">
          <a:xfrm>
            <a:off x="6322615" y="3356992"/>
            <a:ext cx="2821385" cy="2821385"/>
          </a:xfrm>
          <a:prstGeom prst="rect">
            <a:avLst/>
          </a:prstGeom>
          <a:noFill/>
        </p:spPr>
      </p:pic>
      <p:pic>
        <p:nvPicPr>
          <p:cNvPr id="11277" name="Picture 13" descr="C:\Users\tjean\Pictures\desc 3 carte mere.jpg">
            <a:hlinkClick r:id="rId8" action="ppaction://hlinksldjump"/>
          </p:cNvPr>
          <p:cNvPicPr>
            <a:picLocks noChangeAspect="1" noChangeArrowheads="1"/>
          </p:cNvPicPr>
          <p:nvPr/>
        </p:nvPicPr>
        <p:blipFill>
          <a:blip r:embed="rId9" cstate="print"/>
          <a:srcRect/>
          <a:stretch>
            <a:fillRect/>
          </a:stretch>
        </p:blipFill>
        <p:spPr bwMode="auto">
          <a:xfrm>
            <a:off x="6661884" y="836712"/>
            <a:ext cx="2365977" cy="1656184"/>
          </a:xfrm>
          <a:prstGeom prst="rect">
            <a:avLst/>
          </a:prstGeom>
          <a:noFill/>
        </p:spPr>
      </p:pic>
      <p:sp>
        <p:nvSpPr>
          <p:cNvPr id="12" name="Flèche droite 11">
            <a:hlinkClick r:id="rId8" action="ppaction://hlinksldjump"/>
          </p:cNvPr>
          <p:cNvSpPr/>
          <p:nvPr/>
        </p:nvSpPr>
        <p:spPr>
          <a:xfrm>
            <a:off x="7812360" y="2564904"/>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a:hlinkClick r:id="rId6" action="ppaction://hlinksldjump"/>
          </p:cNvPr>
          <p:cNvSpPr/>
          <p:nvPr/>
        </p:nvSpPr>
        <p:spPr>
          <a:xfrm>
            <a:off x="7812360" y="623731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additive="base">
                                        <p:cTn id="13" dur="500" fill="hold"/>
                                        <p:tgtEl>
                                          <p:spTgt spid="30726"/>
                                        </p:tgtEl>
                                        <p:attrNameLst>
                                          <p:attrName>ppt_x</p:attrName>
                                        </p:attrNameLst>
                                      </p:cBhvr>
                                      <p:tavLst>
                                        <p:tav tm="0">
                                          <p:val>
                                            <p:strVal val="0-#ppt_w/2"/>
                                          </p:val>
                                        </p:tav>
                                        <p:tav tm="100000">
                                          <p:val>
                                            <p:strVal val="#ppt_x"/>
                                          </p:val>
                                        </p:tav>
                                      </p:tavLst>
                                    </p:anim>
                                    <p:anim calcmode="lin" valueType="num">
                                      <p:cBhvr additive="base">
                                        <p:cTn id="14"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additive="base">
                                        <p:cTn id="19" dur="500" fill="hold"/>
                                        <p:tgtEl>
                                          <p:spTgt spid="11274"/>
                                        </p:tgtEl>
                                        <p:attrNameLst>
                                          <p:attrName>ppt_x</p:attrName>
                                        </p:attrNameLst>
                                      </p:cBhvr>
                                      <p:tavLst>
                                        <p:tav tm="0">
                                          <p:val>
                                            <p:strVal val="#ppt_x"/>
                                          </p:val>
                                        </p:tav>
                                        <p:tav tm="100000">
                                          <p:val>
                                            <p:strVal val="#ppt_x"/>
                                          </p:val>
                                        </p:tav>
                                      </p:tavLst>
                                    </p:anim>
                                    <p:anim calcmode="lin" valueType="num">
                                      <p:cBhvr additive="base">
                                        <p:cTn id="20" dur="500" fill="hold"/>
                                        <p:tgtEl>
                                          <p:spTgt spid="1127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77"/>
                                        </p:tgtEl>
                                        <p:attrNameLst>
                                          <p:attrName>style.visibility</p:attrName>
                                        </p:attrNameLst>
                                      </p:cBhvr>
                                      <p:to>
                                        <p:strVal val="visible"/>
                                      </p:to>
                                    </p:set>
                                    <p:anim calcmode="lin" valueType="num">
                                      <p:cBhvr additive="base">
                                        <p:cTn id="23" dur="500" fill="hold"/>
                                        <p:tgtEl>
                                          <p:spTgt spid="11277"/>
                                        </p:tgtEl>
                                        <p:attrNameLst>
                                          <p:attrName>ppt_x</p:attrName>
                                        </p:attrNameLst>
                                      </p:cBhvr>
                                      <p:tavLst>
                                        <p:tav tm="0">
                                          <p:val>
                                            <p:strVal val="#ppt_x"/>
                                          </p:val>
                                        </p:tav>
                                        <p:tav tm="100000">
                                          <p:val>
                                            <p:strVal val="#ppt_x"/>
                                          </p:val>
                                        </p:tav>
                                      </p:tavLst>
                                    </p:anim>
                                    <p:anim calcmode="lin" valueType="num">
                                      <p:cBhvr additive="base">
                                        <p:cTn id="24"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additive="base">
                                        <p:cTn id="29" dur="500" fill="hold"/>
                                        <p:tgtEl>
                                          <p:spTgt spid="30727"/>
                                        </p:tgtEl>
                                        <p:attrNameLst>
                                          <p:attrName>ppt_x</p:attrName>
                                        </p:attrNameLst>
                                      </p:cBhvr>
                                      <p:tavLst>
                                        <p:tav tm="0">
                                          <p:val>
                                            <p:strVal val="0-#ppt_w/2"/>
                                          </p:val>
                                        </p:tav>
                                        <p:tav tm="100000">
                                          <p:val>
                                            <p:strVal val="#ppt_x"/>
                                          </p:val>
                                        </p:tav>
                                      </p:tavLst>
                                    </p:anim>
                                    <p:anim calcmode="lin" valueType="num">
                                      <p:cBhvr additive="base">
                                        <p:cTn id="30"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728"/>
                                        </p:tgtEl>
                                        <p:attrNameLst>
                                          <p:attrName>style.visibility</p:attrName>
                                        </p:attrNameLst>
                                      </p:cBhvr>
                                      <p:to>
                                        <p:strVal val="visible"/>
                                      </p:to>
                                    </p:set>
                                    <p:anim calcmode="lin" valueType="num">
                                      <p:cBhvr additive="base">
                                        <p:cTn id="35" dur="500" fill="hold"/>
                                        <p:tgtEl>
                                          <p:spTgt spid="30728"/>
                                        </p:tgtEl>
                                        <p:attrNameLst>
                                          <p:attrName>ppt_x</p:attrName>
                                        </p:attrNameLst>
                                      </p:cBhvr>
                                      <p:tavLst>
                                        <p:tav tm="0">
                                          <p:val>
                                            <p:strVal val="0-#ppt_w/2"/>
                                          </p:val>
                                        </p:tav>
                                        <p:tav tm="100000">
                                          <p:val>
                                            <p:strVal val="#ppt_x"/>
                                          </p:val>
                                        </p:tav>
                                      </p:tavLst>
                                    </p:anim>
                                    <p:anim calcmode="lin" valueType="num">
                                      <p:cBhvr additive="base">
                                        <p:cTn id="36" dur="500" fill="hold"/>
                                        <p:tgtEl>
                                          <p:spTgt spid="30728"/>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276"/>
                                        </p:tgtEl>
                                        <p:attrNameLst>
                                          <p:attrName>style.visibility</p:attrName>
                                        </p:attrNameLst>
                                      </p:cBhvr>
                                      <p:to>
                                        <p:strVal val="visible"/>
                                      </p:to>
                                    </p:set>
                                    <p:anim calcmode="lin" valueType="num">
                                      <p:cBhvr additive="base">
                                        <p:cTn id="39" dur="500" fill="hold"/>
                                        <p:tgtEl>
                                          <p:spTgt spid="11276"/>
                                        </p:tgtEl>
                                        <p:attrNameLst>
                                          <p:attrName>ppt_x</p:attrName>
                                        </p:attrNameLst>
                                      </p:cBhvr>
                                      <p:tavLst>
                                        <p:tav tm="0">
                                          <p:val>
                                            <p:strVal val="#ppt_x"/>
                                          </p:val>
                                        </p:tav>
                                        <p:tav tm="100000">
                                          <p:val>
                                            <p:strVal val="#ppt_x"/>
                                          </p:val>
                                        </p:tav>
                                      </p:tavLst>
                                    </p:anim>
                                    <p:anim calcmode="lin" valueType="num">
                                      <p:cBhvr additive="base">
                                        <p:cTn id="40" dur="500" fill="hold"/>
                                        <p:tgtEl>
                                          <p:spTgt spid="1127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275"/>
                                        </p:tgtEl>
                                        <p:attrNameLst>
                                          <p:attrName>style.visibility</p:attrName>
                                        </p:attrNameLst>
                                      </p:cBhvr>
                                      <p:to>
                                        <p:strVal val="visible"/>
                                      </p:to>
                                    </p:set>
                                    <p:anim calcmode="lin" valueType="num">
                                      <p:cBhvr additive="base">
                                        <p:cTn id="43" dur="500" fill="hold"/>
                                        <p:tgtEl>
                                          <p:spTgt spid="11275"/>
                                        </p:tgtEl>
                                        <p:attrNameLst>
                                          <p:attrName>ppt_x</p:attrName>
                                        </p:attrNameLst>
                                      </p:cBhvr>
                                      <p:tavLst>
                                        <p:tav tm="0">
                                          <p:val>
                                            <p:strVal val="#ppt_x"/>
                                          </p:val>
                                        </p:tav>
                                        <p:tav tm="100000">
                                          <p:val>
                                            <p:strVal val="#ppt_x"/>
                                          </p:val>
                                        </p:tav>
                                      </p:tavLst>
                                    </p:anim>
                                    <p:anim calcmode="lin" valueType="num">
                                      <p:cBhvr additive="base">
                                        <p:cTn id="44"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6" grpId="0" autoUpdateAnimBg="0"/>
      <p:bldP spid="30727" grpId="0" autoUpdateAnimBg="0"/>
      <p:bldP spid="307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BF689433-A6EC-4EAE-8B1A-EA282BCC9C5F}" type="slidenum">
              <a:rPr lang="fr-FR"/>
              <a:pPr>
                <a:defRPr/>
              </a:pPr>
              <a:t>8</a:t>
            </a:fld>
            <a:endParaRPr lang="fr-FR"/>
          </a:p>
        </p:txBody>
      </p:sp>
      <p:sp>
        <p:nvSpPr>
          <p:cNvPr id="32771" name="Rectangle 3"/>
          <p:cNvSpPr>
            <a:spLocks noChangeArrowheads="1"/>
          </p:cNvSpPr>
          <p:nvPr/>
        </p:nvSpPr>
        <p:spPr bwMode="auto">
          <a:xfrm>
            <a:off x="2755900" y="0"/>
            <a:ext cx="3630613" cy="579438"/>
          </a:xfrm>
          <a:prstGeom prst="rect">
            <a:avLst/>
          </a:prstGeom>
          <a:noFill/>
          <a:ln w="9525">
            <a:noFill/>
            <a:miter lim="800000"/>
            <a:headEnd/>
            <a:tailEnd/>
          </a:ln>
        </p:spPr>
        <p:txBody>
          <a:bodyPr wrap="none">
            <a:spAutoFit/>
          </a:bodyPr>
          <a:lstStyle/>
          <a:p>
            <a:r>
              <a:rPr lang="fr-FR" sz="3200" b="1">
                <a:solidFill>
                  <a:srgbClr val="FFFF00"/>
                </a:solidFill>
                <a:latin typeface="FNACRegular-Bold" charset="0"/>
              </a:rPr>
              <a:t>Le microprocesseur</a:t>
            </a:r>
          </a:p>
        </p:txBody>
      </p:sp>
      <p:pic>
        <p:nvPicPr>
          <p:cNvPr id="32772" name="Picture 4" descr="C:\Documents and Settings\Propriétaire\Mes documents\informatique\images\installer-processeur-1.jpg"/>
          <p:cNvPicPr>
            <a:picLocks noChangeAspect="1" noChangeArrowheads="1"/>
          </p:cNvPicPr>
          <p:nvPr/>
        </p:nvPicPr>
        <p:blipFill>
          <a:blip r:embed="rId3" cstate="print"/>
          <a:stretch>
            <a:fillRect/>
          </a:stretch>
        </p:blipFill>
        <p:spPr bwMode="auto">
          <a:xfrm>
            <a:off x="6096000" y="1098804"/>
            <a:ext cx="2743200" cy="1536192"/>
          </a:xfrm>
          <a:prstGeom prst="rect">
            <a:avLst/>
          </a:prstGeom>
          <a:noFill/>
          <a:ln w="9525">
            <a:noFill/>
            <a:miter lim="800000"/>
            <a:headEnd/>
            <a:tailEnd/>
          </a:ln>
        </p:spPr>
      </p:pic>
      <p:pic>
        <p:nvPicPr>
          <p:cNvPr id="32773" name="Picture 5" descr="C:\Documents and Settings\Propriétaire\Mes documents\informatique\images\7175.jpg"/>
          <p:cNvPicPr>
            <a:picLocks noChangeAspect="1" noChangeArrowheads="1"/>
          </p:cNvPicPr>
          <p:nvPr/>
        </p:nvPicPr>
        <p:blipFill>
          <a:blip r:embed="rId4" cstate="print"/>
          <a:stretch>
            <a:fillRect/>
          </a:stretch>
        </p:blipFill>
        <p:spPr bwMode="auto">
          <a:xfrm>
            <a:off x="6364430" y="4190865"/>
            <a:ext cx="2168010" cy="1931169"/>
          </a:xfrm>
          <a:prstGeom prst="rect">
            <a:avLst/>
          </a:prstGeom>
          <a:noFill/>
          <a:ln w="9525">
            <a:noFill/>
            <a:miter lim="800000"/>
            <a:headEnd/>
            <a:tailEnd/>
          </a:ln>
        </p:spPr>
      </p:pic>
      <p:sp>
        <p:nvSpPr>
          <p:cNvPr id="32774" name="Text Box 6"/>
          <p:cNvSpPr txBox="1">
            <a:spLocks noChangeArrowheads="1"/>
          </p:cNvSpPr>
          <p:nvPr/>
        </p:nvSpPr>
        <p:spPr bwMode="auto">
          <a:xfrm>
            <a:off x="0" y="685800"/>
            <a:ext cx="5791200" cy="1354217"/>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solidFill>
                  <a:srgbClr val="FFFF00"/>
                </a:solidFill>
                <a:latin typeface="DIN-Regular" charset="0"/>
              </a:rPr>
              <a:t> </a:t>
            </a:r>
            <a:r>
              <a:rPr lang="fr-FR" sz="1600" dirty="0">
                <a:solidFill>
                  <a:schemeClr val="bg2"/>
                </a:solidFill>
                <a:latin typeface="Comic Sans MS" pitchFamily="66" charset="0"/>
              </a:rPr>
              <a:t>La performance d’un ordinateur, c’est à dire sa capacité à exécuter aussi vite que possible le (les) programme(s) en</a:t>
            </a:r>
          </a:p>
          <a:p>
            <a:r>
              <a:rPr lang="fr-FR" sz="1600" dirty="0">
                <a:solidFill>
                  <a:schemeClr val="bg2"/>
                </a:solidFill>
                <a:latin typeface="Comic Sans MS" pitchFamily="66" charset="0"/>
              </a:rPr>
              <a:t>Cours. Cela dépend de la performance de ses composants, et en premier lieu celle de son microprocesseur. </a:t>
            </a:r>
            <a:br>
              <a:rPr lang="fr-FR" sz="1600" dirty="0">
                <a:solidFill>
                  <a:schemeClr val="bg2"/>
                </a:solidFill>
                <a:latin typeface="Comic Sans MS" pitchFamily="66" charset="0"/>
              </a:rPr>
            </a:br>
            <a:r>
              <a:rPr lang="fr-FR" sz="1600" dirty="0">
                <a:solidFill>
                  <a:schemeClr val="bg2"/>
                </a:solidFill>
                <a:latin typeface="Comic Sans MS" pitchFamily="66" charset="0"/>
              </a:rPr>
              <a:t>.</a:t>
            </a:r>
          </a:p>
        </p:txBody>
      </p:sp>
      <p:sp>
        <p:nvSpPr>
          <p:cNvPr id="32775" name="Text Box 7"/>
          <p:cNvSpPr txBox="1">
            <a:spLocks noChangeArrowheads="1"/>
          </p:cNvSpPr>
          <p:nvPr/>
        </p:nvSpPr>
        <p:spPr bwMode="auto">
          <a:xfrm>
            <a:off x="0" y="2420888"/>
            <a:ext cx="5768975" cy="1600438"/>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chemeClr val="bg2"/>
                </a:solidFill>
                <a:latin typeface="DIN-Regular" charset="0"/>
              </a:rPr>
              <a:t> </a:t>
            </a:r>
            <a:r>
              <a:rPr lang="fr-FR" sz="1600" dirty="0">
                <a:solidFill>
                  <a:schemeClr val="bg2"/>
                </a:solidFill>
                <a:latin typeface="Comic Sans MS" pitchFamily="66" charset="0"/>
              </a:rPr>
              <a:t>C’est encore vrai aujourd’hui, à technologie de processeurs identique. Mais il existe désormais différentes façons de leur faire traiter les informations, comme le « Dual </a:t>
            </a:r>
            <a:r>
              <a:rPr lang="fr-FR" sz="1600" dirty="0" err="1">
                <a:solidFill>
                  <a:schemeClr val="bg2"/>
                </a:solidFill>
                <a:latin typeface="Comic Sans MS" pitchFamily="66" charset="0"/>
              </a:rPr>
              <a:t>Core</a:t>
            </a:r>
            <a:r>
              <a:rPr lang="fr-FR" sz="1600" dirty="0">
                <a:solidFill>
                  <a:schemeClr val="bg2"/>
                </a:solidFill>
                <a:latin typeface="Comic Sans MS" pitchFamily="66" charset="0"/>
              </a:rPr>
              <a:t> », (double </a:t>
            </a:r>
            <a:r>
              <a:rPr lang="fr-FR" sz="1600" dirty="0" err="1">
                <a:solidFill>
                  <a:schemeClr val="bg2"/>
                </a:solidFill>
                <a:latin typeface="Comic Sans MS" pitchFamily="66" charset="0"/>
              </a:rPr>
              <a:t>coeur</a:t>
            </a:r>
            <a:r>
              <a:rPr lang="fr-FR" sz="1600" dirty="0">
                <a:solidFill>
                  <a:schemeClr val="bg2"/>
                </a:solidFill>
                <a:latin typeface="Comic Sans MS" pitchFamily="66" charset="0"/>
              </a:rPr>
              <a:t>) qui combine 2 processeurs en 1, voire le « Quad »,4 en 1 pour plus d’efficacité !</a:t>
            </a:r>
          </a:p>
        </p:txBody>
      </p:sp>
      <p:sp>
        <p:nvSpPr>
          <p:cNvPr id="32776" name="Text Box 8"/>
          <p:cNvSpPr txBox="1">
            <a:spLocks noChangeArrowheads="1"/>
          </p:cNvSpPr>
          <p:nvPr/>
        </p:nvSpPr>
        <p:spPr bwMode="auto">
          <a:xfrm>
            <a:off x="62055" y="4402197"/>
            <a:ext cx="6302375" cy="584775"/>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600" dirty="0">
                <a:solidFill>
                  <a:schemeClr val="bg2"/>
                </a:solidFill>
                <a:latin typeface="Comic Sans MS" pitchFamily="66" charset="0"/>
              </a:rPr>
              <a:t>Deux fabricants se partagent le marché pour les ordinateurs personnels : Intel ( leader ) et AMD ( challenger )</a:t>
            </a:r>
          </a:p>
        </p:txBody>
      </p:sp>
      <p:pic>
        <p:nvPicPr>
          <p:cNvPr id="12297" name="Picture 16" descr="https://www.cim26.net/local/cache-vignettes/L115xH146/siteon0-dc90f.gif?1534399052"/>
          <p:cNvPicPr>
            <a:picLocks noChangeAspect="1" noChangeArrowheads="1"/>
          </p:cNvPicPr>
          <p:nvPr/>
        </p:nvPicPr>
        <p:blipFill>
          <a:blip r:embed="rId5" cstate="print"/>
          <a:srcRect/>
          <a:stretch>
            <a:fillRect/>
          </a:stretch>
        </p:blipFill>
        <p:spPr bwMode="auto">
          <a:xfrm>
            <a:off x="179388" y="5805488"/>
            <a:ext cx="720725" cy="914400"/>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0-#ppt_w/2"/>
                                          </p:val>
                                        </p:tav>
                                        <p:tav tm="100000">
                                          <p:val>
                                            <p:strVal val="#ppt_x"/>
                                          </p:val>
                                        </p:tav>
                                      </p:tavLst>
                                    </p:anim>
                                    <p:anim calcmode="lin" valueType="num">
                                      <p:cBhvr additive="base">
                                        <p:cTn id="14"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animEffect transition="in" filter="barn(inHorizontal)">
                                      <p:cBhvr>
                                        <p:cTn id="19" dur="500"/>
                                        <p:tgtEl>
                                          <p:spTgt spid="3277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5"/>
                                        </p:tgtEl>
                                        <p:attrNameLst>
                                          <p:attrName>style.visibility</p:attrName>
                                        </p:attrNameLst>
                                      </p:cBhvr>
                                      <p:to>
                                        <p:strVal val="visible"/>
                                      </p:to>
                                    </p:set>
                                    <p:anim calcmode="lin" valueType="num">
                                      <p:cBhvr additive="base">
                                        <p:cTn id="24" dur="500" fill="hold"/>
                                        <p:tgtEl>
                                          <p:spTgt spid="32775"/>
                                        </p:tgtEl>
                                        <p:attrNameLst>
                                          <p:attrName>ppt_x</p:attrName>
                                        </p:attrNameLst>
                                      </p:cBhvr>
                                      <p:tavLst>
                                        <p:tav tm="0">
                                          <p:val>
                                            <p:strVal val="0-#ppt_w/2"/>
                                          </p:val>
                                        </p:tav>
                                        <p:tav tm="100000">
                                          <p:val>
                                            <p:strVal val="#ppt_x"/>
                                          </p:val>
                                        </p:tav>
                                      </p:tavLst>
                                    </p:anim>
                                    <p:anim calcmode="lin" valueType="num">
                                      <p:cBhvr additive="base">
                                        <p:cTn id="25"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32773"/>
                                        </p:tgtEl>
                                        <p:attrNameLst>
                                          <p:attrName>style.visibility</p:attrName>
                                        </p:attrNameLst>
                                      </p:cBhvr>
                                      <p:to>
                                        <p:strVal val="visible"/>
                                      </p:to>
                                    </p:set>
                                    <p:animEffect transition="in" filter="barn(outHorizontal)">
                                      <p:cBhvr>
                                        <p:cTn id="30" dur="500"/>
                                        <p:tgtEl>
                                          <p:spTgt spid="3277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2776"/>
                                        </p:tgtEl>
                                        <p:attrNameLst>
                                          <p:attrName>style.visibility</p:attrName>
                                        </p:attrNameLst>
                                      </p:cBhvr>
                                      <p:to>
                                        <p:strVal val="visible"/>
                                      </p:to>
                                    </p:set>
                                    <p:anim calcmode="lin" valueType="num">
                                      <p:cBhvr additive="base">
                                        <p:cTn id="35" dur="500" fill="hold"/>
                                        <p:tgtEl>
                                          <p:spTgt spid="32776"/>
                                        </p:tgtEl>
                                        <p:attrNameLst>
                                          <p:attrName>ppt_x</p:attrName>
                                        </p:attrNameLst>
                                      </p:cBhvr>
                                      <p:tavLst>
                                        <p:tav tm="0">
                                          <p:val>
                                            <p:strVal val="0-#ppt_w/2"/>
                                          </p:val>
                                        </p:tav>
                                        <p:tav tm="100000">
                                          <p:val>
                                            <p:strVal val="#ppt_x"/>
                                          </p:val>
                                        </p:tav>
                                      </p:tavLst>
                                    </p:anim>
                                    <p:anim calcmode="lin" valueType="num">
                                      <p:cBhvr additive="base">
                                        <p:cTn id="36"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4" grpId="0" autoUpdateAnimBg="0"/>
      <p:bldP spid="32775" grpId="0" autoUpdateAnimBg="0"/>
      <p:bldP spid="327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9933"/>
            </a:gs>
          </a:gsLst>
          <a:lin ang="2700000" scaled="1"/>
        </a:gradFill>
        <a:effectLst/>
      </p:bgPr>
    </p:bg>
    <p:spTree>
      <p:nvGrpSpPr>
        <p:cNvPr id="1" name=""/>
        <p:cNvGrpSpPr/>
        <p:nvPr/>
      </p:nvGrpSpPr>
      <p:grpSpPr>
        <a:xfrm>
          <a:off x="0" y="0"/>
          <a:ext cx="0" cy="0"/>
          <a:chOff x="0" y="0"/>
          <a:chExt cx="0" cy="0"/>
        </a:xfrm>
      </p:grpSpPr>
      <p:pic>
        <p:nvPicPr>
          <p:cNvPr id="34822" name="Picture 6" descr="C:\Documents and Settings\Propriétaire\Mes documents\informatique\images\13.jpg"/>
          <p:cNvPicPr>
            <a:picLocks noChangeAspect="1" noChangeArrowheads="1"/>
          </p:cNvPicPr>
          <p:nvPr/>
        </p:nvPicPr>
        <p:blipFill>
          <a:blip r:embed="rId3" cstate="print"/>
          <a:srcRect/>
          <a:stretch>
            <a:fillRect/>
          </a:stretch>
        </p:blipFill>
        <p:spPr bwMode="auto">
          <a:xfrm>
            <a:off x="5724128" y="609600"/>
            <a:ext cx="3257947" cy="2686050"/>
          </a:xfrm>
          <a:prstGeom prst="rect">
            <a:avLst/>
          </a:prstGeom>
          <a:noFill/>
          <a:ln w="9525">
            <a:noFill/>
            <a:miter lim="800000"/>
            <a:headEnd/>
            <a:tailEnd/>
          </a:ln>
        </p:spPr>
      </p:pic>
      <p:sp>
        <p:nvSpPr>
          <p:cNvPr id="8" name="Espace réservé du numéro de diapositive 5"/>
          <p:cNvSpPr>
            <a:spLocks noGrp="1"/>
          </p:cNvSpPr>
          <p:nvPr>
            <p:ph type="sldNum" sz="quarter" idx="12"/>
          </p:nvPr>
        </p:nvSpPr>
        <p:spPr/>
        <p:txBody>
          <a:bodyPr/>
          <a:lstStyle/>
          <a:p>
            <a:pPr>
              <a:defRPr/>
            </a:pPr>
            <a:fld id="{798FDD3B-16F0-46EC-8EAB-26282DD371F9}" type="slidenum">
              <a:rPr lang="fr-FR"/>
              <a:pPr>
                <a:defRPr/>
              </a:pPr>
              <a:t>9</a:t>
            </a:fld>
            <a:endParaRPr lang="fr-FR"/>
          </a:p>
        </p:txBody>
      </p:sp>
      <p:sp>
        <p:nvSpPr>
          <p:cNvPr id="34819" name="Rectangle 3"/>
          <p:cNvSpPr>
            <a:spLocks noChangeArrowheads="1"/>
          </p:cNvSpPr>
          <p:nvPr/>
        </p:nvSpPr>
        <p:spPr bwMode="auto">
          <a:xfrm>
            <a:off x="3022600" y="0"/>
            <a:ext cx="3397084" cy="584775"/>
          </a:xfrm>
          <a:prstGeom prst="rect">
            <a:avLst/>
          </a:prstGeom>
          <a:noFill/>
          <a:ln w="9525">
            <a:noFill/>
            <a:miter lim="800000"/>
            <a:headEnd/>
            <a:tailEnd/>
          </a:ln>
        </p:spPr>
        <p:txBody>
          <a:bodyPr wrap="none">
            <a:spAutoFit/>
          </a:bodyPr>
          <a:lstStyle/>
          <a:p>
            <a:r>
              <a:rPr lang="fr-FR" sz="3200" b="1" dirty="0">
                <a:solidFill>
                  <a:schemeClr val="bg2"/>
                </a:solidFill>
                <a:latin typeface="FNACRegular-Bold" charset="0"/>
              </a:rPr>
              <a:t>La mémoire vive</a:t>
            </a:r>
          </a:p>
        </p:txBody>
      </p:sp>
      <p:sp>
        <p:nvSpPr>
          <p:cNvPr id="34820" name="Text Box 4"/>
          <p:cNvSpPr txBox="1">
            <a:spLocks noChangeArrowheads="1"/>
          </p:cNvSpPr>
          <p:nvPr/>
        </p:nvSpPr>
        <p:spPr bwMode="auto">
          <a:xfrm>
            <a:off x="0" y="533401"/>
            <a:ext cx="5724128" cy="2062103"/>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600" dirty="0">
                <a:solidFill>
                  <a:srgbClr val="FFFF00"/>
                </a:solidFill>
                <a:latin typeface="Comic Sans MS" pitchFamily="66" charset="0"/>
              </a:rPr>
              <a:t> </a:t>
            </a:r>
            <a:r>
              <a:rPr lang="fr-FR" sz="1600" dirty="0">
                <a:solidFill>
                  <a:schemeClr val="bg2"/>
                </a:solidFill>
                <a:latin typeface="Comic Sans MS" pitchFamily="66" charset="0"/>
              </a:rPr>
              <a:t>Il en faut ! Et plus il y a de gigaoctet (GO)dans cette mémoire, et mieux c’est ! (limité aux installation en 32 bits à 16Go maximum) (512 Go en 64 bits)</a:t>
            </a:r>
          </a:p>
          <a:p>
            <a:pPr>
              <a:buClr>
                <a:schemeClr val="bg2"/>
              </a:buClr>
              <a:buFont typeface="Wingdings" pitchFamily="2" charset="2"/>
              <a:buChar char="Ø"/>
            </a:pPr>
            <a:endParaRPr lang="fr-FR" sz="1600" dirty="0">
              <a:solidFill>
                <a:schemeClr val="bg2"/>
              </a:solidFill>
              <a:latin typeface="Comic Sans MS" pitchFamily="66" charset="0"/>
            </a:endParaRPr>
          </a:p>
          <a:p>
            <a:r>
              <a:rPr lang="fr-FR" sz="1600" dirty="0">
                <a:solidFill>
                  <a:schemeClr val="bg2"/>
                </a:solidFill>
                <a:latin typeface="Comic Sans MS" pitchFamily="66" charset="0"/>
              </a:rPr>
              <a:t>C’est là que l’ordinateur stocke temporairement</a:t>
            </a:r>
          </a:p>
          <a:p>
            <a:r>
              <a:rPr lang="fr-FR" sz="1600" dirty="0">
                <a:solidFill>
                  <a:schemeClr val="bg2"/>
                </a:solidFill>
                <a:latin typeface="Comic Sans MS" pitchFamily="66" charset="0"/>
              </a:rPr>
              <a:t>les données et programmes qu’il est en train d’utiliser. </a:t>
            </a:r>
            <a:br>
              <a:rPr lang="fr-FR" sz="1600" dirty="0">
                <a:solidFill>
                  <a:schemeClr val="bg2"/>
                </a:solidFill>
                <a:latin typeface="Comic Sans MS" pitchFamily="66" charset="0"/>
              </a:rPr>
            </a:br>
            <a:r>
              <a:rPr lang="fr-FR" sz="1600" dirty="0">
                <a:solidFill>
                  <a:schemeClr val="bg2"/>
                </a:solidFill>
                <a:latin typeface="Comic Sans MS" pitchFamily="66" charset="0"/>
              </a:rPr>
              <a:t>Plus il en a et plus vite il pourra traiter l’information. </a:t>
            </a:r>
            <a:br>
              <a:rPr lang="fr-FR" sz="1600" dirty="0">
                <a:solidFill>
                  <a:schemeClr val="bg2"/>
                </a:solidFill>
                <a:latin typeface="Comic Sans MS" pitchFamily="66" charset="0"/>
              </a:rPr>
            </a:br>
            <a:endParaRPr lang="fr-FR" sz="1600" dirty="0">
              <a:solidFill>
                <a:schemeClr val="bg2"/>
              </a:solidFill>
              <a:latin typeface="Comic Sans MS" pitchFamily="66" charset="0"/>
            </a:endParaRPr>
          </a:p>
        </p:txBody>
      </p:sp>
      <p:sp>
        <p:nvSpPr>
          <p:cNvPr id="34821" name="Text Box 5"/>
          <p:cNvSpPr txBox="1">
            <a:spLocks noChangeArrowheads="1"/>
          </p:cNvSpPr>
          <p:nvPr/>
        </p:nvSpPr>
        <p:spPr bwMode="auto">
          <a:xfrm>
            <a:off x="0" y="2708920"/>
            <a:ext cx="7164288" cy="2585323"/>
          </a:xfrm>
          <a:prstGeom prst="rect">
            <a:avLst/>
          </a:prstGeom>
          <a:noFill/>
          <a:ln w="9525">
            <a:noFill/>
            <a:miter lim="800000"/>
            <a:headEnd/>
            <a:tailEnd/>
          </a:ln>
        </p:spPr>
        <p:txBody>
          <a:bodyPr wrap="square">
            <a:spAutoFit/>
          </a:bodyPr>
          <a:lstStyle/>
          <a:p>
            <a:pPr>
              <a:buClr>
                <a:schemeClr val="bg2"/>
              </a:buClr>
              <a:buFont typeface="Wingdings" pitchFamily="2" charset="2"/>
              <a:buChar char="Ø"/>
            </a:pPr>
            <a:r>
              <a:rPr lang="fr-FR" sz="1800" dirty="0">
                <a:solidFill>
                  <a:schemeClr val="bg2">
                    <a:lumMod val="75000"/>
                  </a:schemeClr>
                </a:solidFill>
                <a:latin typeface="DIN-Regular" charset="0"/>
              </a:rPr>
              <a:t> </a:t>
            </a:r>
            <a:r>
              <a:rPr lang="fr-FR" sz="1600" dirty="0">
                <a:solidFill>
                  <a:schemeClr val="bg1">
                    <a:lumMod val="85000"/>
                    <a:lumOff val="15000"/>
                  </a:schemeClr>
                </a:solidFill>
                <a:latin typeface="Comic Sans MS" pitchFamily="66" charset="0"/>
              </a:rPr>
              <a:t>L</a:t>
            </a:r>
            <a:r>
              <a:rPr lang="fr-FR" sz="1600" dirty="0">
                <a:solidFill>
                  <a:schemeClr val="bg1">
                    <a:lumMod val="85000"/>
                    <a:lumOff val="15000"/>
                  </a:schemeClr>
                </a:solidFill>
                <a:latin typeface="Comic Sans MS" pitchFamily="66" charset="0"/>
                <a:hlinkClick r:id="rId4">
                  <a:extLst>
                    <a:ext uri="{A12FA001-AC4F-418D-AE19-62706E023703}">
                      <ahyp:hlinkClr xmlns:ahyp="http://schemas.microsoft.com/office/drawing/2018/hyperlinkcolor" val="tx"/>
                    </a:ext>
                  </a:extLst>
                </a:hlinkClick>
              </a:rPr>
              <a:t>es barrettes de mémoire actuelles (</a:t>
            </a:r>
            <a:r>
              <a:rPr lang="fr-FR" sz="1600" dirty="0" err="1">
                <a:solidFill>
                  <a:schemeClr val="bg1">
                    <a:lumMod val="85000"/>
                    <a:lumOff val="15000"/>
                  </a:schemeClr>
                </a:solidFill>
                <a:latin typeface="Comic Sans MS" pitchFamily="66" charset="0"/>
                <a:hlinkClick r:id="rId4">
                  <a:extLst>
                    <a:ext uri="{A12FA001-AC4F-418D-AE19-62706E023703}">
                      <ahyp:hlinkClr xmlns:ahyp="http://schemas.microsoft.com/office/drawing/2018/hyperlinkcolor" val="tx"/>
                    </a:ext>
                  </a:extLst>
                </a:hlinkClick>
              </a:rPr>
              <a:t>DDR,X</a:t>
            </a:r>
            <a:r>
              <a:rPr lang="fr-FR" sz="1600" dirty="0">
                <a:solidFill>
                  <a:schemeClr val="bg1">
                    <a:lumMod val="85000"/>
                    <a:lumOff val="15000"/>
                  </a:schemeClr>
                </a:solidFill>
                <a:latin typeface="Comic Sans MS" pitchFamily="66" charset="0"/>
                <a:hlinkClick r:id="rId4">
                  <a:extLst>
                    <a:ext uri="{A12FA001-AC4F-418D-AE19-62706E023703}">
                      <ahyp:hlinkClr xmlns:ahyp="http://schemas.microsoft.com/office/drawing/2018/hyperlinkcolor" val="tx"/>
                    </a:ext>
                  </a:extLst>
                </a:hlinkClick>
              </a:rPr>
              <a:t>) , </a:t>
            </a:r>
            <a:br>
              <a:rPr lang="fr-FR" sz="1600" dirty="0">
                <a:solidFill>
                  <a:schemeClr val="bg1">
                    <a:lumMod val="85000"/>
                    <a:lumOff val="15000"/>
                  </a:schemeClr>
                </a:solidFill>
                <a:latin typeface="Comic Sans MS" pitchFamily="66" charset="0"/>
                <a:hlinkClick r:id="rId4">
                  <a:extLst>
                    <a:ext uri="{A12FA001-AC4F-418D-AE19-62706E023703}">
                      <ahyp:hlinkClr xmlns:ahyp="http://schemas.microsoft.com/office/drawing/2018/hyperlinkcolor" val="tx"/>
                    </a:ext>
                  </a:extLst>
                </a:hlinkClick>
              </a:rPr>
            </a:br>
            <a:r>
              <a:rPr lang="fr-FR" sz="1600" dirty="0">
                <a:solidFill>
                  <a:schemeClr val="bg1">
                    <a:lumMod val="85000"/>
                    <a:lumOff val="15000"/>
                  </a:schemeClr>
                </a:solidFill>
                <a:latin typeface="Comic Sans MS" pitchFamily="66" charset="0"/>
                <a:hlinkClick r:id="rId4">
                  <a:extLst>
                    <a:ext uri="{A12FA001-AC4F-418D-AE19-62706E023703}">
                      <ahyp:hlinkClr xmlns:ahyp="http://schemas.microsoft.com/office/drawing/2018/hyperlinkcolor" val="tx"/>
                    </a:ext>
                  </a:extLst>
                </a:hlinkClick>
              </a:rPr>
              <a:t>sont qualifiées par une lettre et un chiffre qui exprime leur vitesse</a:t>
            </a:r>
            <a:r>
              <a:rPr lang="fr-FR" sz="1600" dirty="0">
                <a:solidFill>
                  <a:schemeClr val="bg2"/>
                </a:solidFill>
                <a:latin typeface="Comic Sans MS" pitchFamily="66" charset="0"/>
              </a:rPr>
              <a:t>.</a:t>
            </a:r>
          </a:p>
          <a:p>
            <a:pPr>
              <a:buClr>
                <a:schemeClr val="bg2"/>
              </a:buClr>
              <a:buFont typeface="Wingdings" pitchFamily="2" charset="2"/>
              <a:buChar char="Ø"/>
            </a:pPr>
            <a:endParaRPr lang="fr-FR" sz="1600" dirty="0">
              <a:solidFill>
                <a:schemeClr val="bg2"/>
              </a:solidFill>
              <a:latin typeface="Comic Sans MS" pitchFamily="66" charset="0"/>
            </a:endParaRPr>
          </a:p>
          <a:p>
            <a:r>
              <a:rPr lang="fr-FR" sz="1600" dirty="0">
                <a:solidFill>
                  <a:schemeClr val="bg2"/>
                </a:solidFill>
                <a:latin typeface="Comic Sans MS" pitchFamily="66" charset="0"/>
              </a:rPr>
              <a:t>L’ajout de barrettes dans des emplacements dévolus permet d’augmenter la taille mémoire ( </a:t>
            </a:r>
            <a:r>
              <a:rPr lang="fr-FR" sz="1600" dirty="0">
                <a:solidFill>
                  <a:srgbClr val="FF0000"/>
                </a:solidFill>
                <a:latin typeface="Comic Sans MS" pitchFamily="66" charset="0"/>
              </a:rPr>
              <a:t>vérifier à l'achat que vous avez un ou des emplacements libres supplémentaires</a:t>
            </a:r>
            <a:r>
              <a:rPr lang="fr-FR" sz="1600" dirty="0">
                <a:solidFill>
                  <a:schemeClr val="bg2"/>
                </a:solidFill>
                <a:latin typeface="Comic Sans MS" pitchFamily="66" charset="0"/>
              </a:rPr>
              <a:t>)</a:t>
            </a:r>
          </a:p>
          <a:p>
            <a:endParaRPr lang="fr-FR" sz="1600" dirty="0">
              <a:solidFill>
                <a:schemeClr val="bg2"/>
              </a:solidFill>
              <a:latin typeface="Comic Sans MS" pitchFamily="66" charset="0"/>
            </a:endParaRPr>
          </a:p>
          <a:p>
            <a:r>
              <a:rPr lang="fr-FR" sz="1600" dirty="0">
                <a:solidFill>
                  <a:schemeClr val="bg2"/>
                </a:solidFill>
                <a:latin typeface="Comic Sans MS" pitchFamily="66" charset="0"/>
              </a:rPr>
              <a:t>Aujourd’hui,</a:t>
            </a:r>
            <a:r>
              <a:rPr lang="fr-FR" sz="1600" dirty="0">
                <a:latin typeface="Comic Sans MS" pitchFamily="66" charset="0"/>
              </a:rPr>
              <a:t> </a:t>
            </a:r>
            <a:r>
              <a:rPr lang="fr-FR" sz="1600" dirty="0">
                <a:solidFill>
                  <a:schemeClr val="bg2"/>
                </a:solidFill>
                <a:latin typeface="Comic Sans MS" pitchFamily="66" charset="0"/>
              </a:rPr>
              <a:t>une mémoire vive  de 2 Go en 64 bits de 1 Go en 32 bits avec Windows 10 sont devenus </a:t>
            </a:r>
            <a:r>
              <a:rPr lang="fr-FR" sz="1600" b="1" dirty="0">
                <a:solidFill>
                  <a:schemeClr val="bg2"/>
                </a:solidFill>
                <a:latin typeface="Comic Sans MS" pitchFamily="66" charset="0"/>
              </a:rPr>
              <a:t>le strict minimum</a:t>
            </a:r>
            <a:r>
              <a:rPr lang="fr-FR" sz="1600" dirty="0">
                <a:solidFill>
                  <a:schemeClr val="bg2"/>
                </a:solidFill>
                <a:latin typeface="Comic Sans MS" pitchFamily="66" charset="0"/>
              </a:rPr>
              <a:t> indispensable pour lancer le système d’exploitation et </a:t>
            </a:r>
            <a:r>
              <a:rPr lang="fr-FR" sz="1600" dirty="0">
                <a:solidFill>
                  <a:srgbClr val="FF0000"/>
                </a:solidFill>
                <a:latin typeface="Comic Sans MS" pitchFamily="66" charset="0"/>
              </a:rPr>
              <a:t>une seule application</a:t>
            </a:r>
            <a:r>
              <a:rPr lang="fr-FR" sz="1600" dirty="0">
                <a:solidFill>
                  <a:schemeClr val="bg2"/>
                </a:solidFill>
                <a:latin typeface="Comic Sans MS" pitchFamily="66" charset="0"/>
              </a:rPr>
              <a:t>.</a:t>
            </a:r>
          </a:p>
        </p:txBody>
      </p:sp>
      <p:sp>
        <p:nvSpPr>
          <p:cNvPr id="34823" name="Text Box 7"/>
          <p:cNvSpPr txBox="1">
            <a:spLocks noChangeArrowheads="1"/>
          </p:cNvSpPr>
          <p:nvPr/>
        </p:nvSpPr>
        <p:spPr bwMode="auto">
          <a:xfrm>
            <a:off x="971600" y="5373216"/>
            <a:ext cx="6705600" cy="861774"/>
          </a:xfrm>
          <a:prstGeom prst="rect">
            <a:avLst/>
          </a:prstGeom>
          <a:noFill/>
          <a:ln w="9525">
            <a:noFill/>
            <a:miter lim="800000"/>
            <a:headEnd/>
            <a:tailEnd/>
          </a:ln>
        </p:spPr>
        <p:txBody>
          <a:bodyPr wrap="square">
            <a:spAutoFit/>
          </a:bodyPr>
          <a:lstStyle/>
          <a:p>
            <a:pPr>
              <a:spcBef>
                <a:spcPct val="50000"/>
              </a:spcBef>
              <a:buClr>
                <a:schemeClr val="bg2"/>
              </a:buClr>
              <a:buFont typeface="Wingdings" pitchFamily="2" charset="2"/>
              <a:buChar char="Ø"/>
            </a:pPr>
            <a:r>
              <a:rPr lang="fr-FR" sz="1800" dirty="0">
                <a:solidFill>
                  <a:srgbClr val="FFFF00"/>
                </a:solidFill>
              </a:rPr>
              <a:t> </a:t>
            </a:r>
            <a:r>
              <a:rPr lang="fr-FR" sz="1600" dirty="0">
                <a:solidFill>
                  <a:schemeClr val="bg2"/>
                </a:solidFill>
                <a:latin typeface="Comic Sans MS" pitchFamily="66" charset="0"/>
              </a:rPr>
              <a:t>Une quantité de 8 GO semble être actuellement le minimum utile. Hors Gamer. Je conseille minimum 16 GO pour des applications de conversions audio et vidéo lite.</a:t>
            </a:r>
          </a:p>
        </p:txBody>
      </p:sp>
      <p:pic>
        <p:nvPicPr>
          <p:cNvPr id="13320" name="Picture 16" descr="https://www.cim26.net/local/cache-vignettes/L115xH146/siteon0-dc90f.gif?1534399052"/>
          <p:cNvPicPr>
            <a:picLocks noChangeAspect="1" noChangeArrowheads="1"/>
          </p:cNvPicPr>
          <p:nvPr/>
        </p:nvPicPr>
        <p:blipFill>
          <a:blip r:embed="rId5" cstate="print"/>
          <a:srcRect/>
          <a:stretch>
            <a:fillRect/>
          </a:stretch>
        </p:blipFill>
        <p:spPr bwMode="auto">
          <a:xfrm>
            <a:off x="251520" y="6021288"/>
            <a:ext cx="550456" cy="698376"/>
          </a:xfrm>
          <a:prstGeom prst="rect">
            <a:avLst/>
          </a:prstGeom>
          <a:noFill/>
          <a:ln w="9525">
            <a:noFill/>
            <a:miter lim="800000"/>
            <a:headEnd/>
            <a:tailEnd/>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4822"/>
                                        </p:tgtEl>
                                        <p:attrNameLst>
                                          <p:attrName>style.visibility</p:attrName>
                                        </p:attrNameLst>
                                      </p:cBhvr>
                                      <p:to>
                                        <p:strVal val="visible"/>
                                      </p:to>
                                    </p:set>
                                    <p:animEffect transition="in" filter="barn(inHorizontal)">
                                      <p:cBhvr>
                                        <p:cTn id="13" dur="500"/>
                                        <p:tgtEl>
                                          <p:spTgt spid="348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20"/>
                                        </p:tgtEl>
                                        <p:attrNameLst>
                                          <p:attrName>style.visibility</p:attrName>
                                        </p:attrNameLst>
                                      </p:cBhvr>
                                      <p:to>
                                        <p:strVal val="visible"/>
                                      </p:to>
                                    </p:set>
                                    <p:anim calcmode="lin" valueType="num">
                                      <p:cBhvr additive="base">
                                        <p:cTn id="18" dur="500" fill="hold"/>
                                        <p:tgtEl>
                                          <p:spTgt spid="34820"/>
                                        </p:tgtEl>
                                        <p:attrNameLst>
                                          <p:attrName>ppt_x</p:attrName>
                                        </p:attrNameLst>
                                      </p:cBhvr>
                                      <p:tavLst>
                                        <p:tav tm="0">
                                          <p:val>
                                            <p:strVal val="0-#ppt_w/2"/>
                                          </p:val>
                                        </p:tav>
                                        <p:tav tm="100000">
                                          <p:val>
                                            <p:strVal val="#ppt_x"/>
                                          </p:val>
                                        </p:tav>
                                      </p:tavLst>
                                    </p:anim>
                                    <p:anim calcmode="lin" valueType="num">
                                      <p:cBhvr additive="base">
                                        <p:cTn id="19"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21"/>
                                        </p:tgtEl>
                                        <p:attrNameLst>
                                          <p:attrName>style.visibility</p:attrName>
                                        </p:attrNameLst>
                                      </p:cBhvr>
                                      <p:to>
                                        <p:strVal val="visible"/>
                                      </p:to>
                                    </p:set>
                                    <p:anim calcmode="lin" valueType="num">
                                      <p:cBhvr additive="base">
                                        <p:cTn id="24" dur="500" fill="hold"/>
                                        <p:tgtEl>
                                          <p:spTgt spid="34821"/>
                                        </p:tgtEl>
                                        <p:attrNameLst>
                                          <p:attrName>ppt_x</p:attrName>
                                        </p:attrNameLst>
                                      </p:cBhvr>
                                      <p:tavLst>
                                        <p:tav tm="0">
                                          <p:val>
                                            <p:strVal val="0-#ppt_w/2"/>
                                          </p:val>
                                        </p:tav>
                                        <p:tav tm="100000">
                                          <p:val>
                                            <p:strVal val="#ppt_x"/>
                                          </p:val>
                                        </p:tav>
                                      </p:tavLst>
                                    </p:anim>
                                    <p:anim calcmode="lin" valueType="num">
                                      <p:cBhvr additive="base">
                                        <p:cTn id="25"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4823"/>
                                        </p:tgtEl>
                                        <p:attrNameLst>
                                          <p:attrName>style.visibility</p:attrName>
                                        </p:attrNameLst>
                                      </p:cBhvr>
                                      <p:to>
                                        <p:strVal val="visible"/>
                                      </p:to>
                                    </p:set>
                                    <p:anim calcmode="lin" valueType="num">
                                      <p:cBhvr additive="base">
                                        <p:cTn id="30" dur="500" fill="hold"/>
                                        <p:tgtEl>
                                          <p:spTgt spid="34823"/>
                                        </p:tgtEl>
                                        <p:attrNameLst>
                                          <p:attrName>ppt_x</p:attrName>
                                        </p:attrNameLst>
                                      </p:cBhvr>
                                      <p:tavLst>
                                        <p:tav tm="0">
                                          <p:val>
                                            <p:strVal val="0-#ppt_w/2"/>
                                          </p:val>
                                        </p:tav>
                                        <p:tav tm="100000">
                                          <p:val>
                                            <p:strVal val="#ppt_x"/>
                                          </p:val>
                                        </p:tav>
                                      </p:tavLst>
                                    </p:anim>
                                    <p:anim calcmode="lin" valueType="num">
                                      <p:cBhvr additive="base">
                                        <p:cTn id="31"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utoUpdateAnimBg="0"/>
      <p:bldP spid="34821" grpId="0"/>
      <p:bldP spid="3482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982</TotalTime>
  <Words>2206</Words>
  <Application>Microsoft Office PowerPoint</Application>
  <PresentationFormat>Affichage à l'écran (4:3)</PresentationFormat>
  <Paragraphs>143</Paragraphs>
  <Slides>18</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Calibri</vt:lpstr>
      <vt:lpstr>Comic Sans MS</vt:lpstr>
      <vt:lpstr>Constantia</vt:lpstr>
      <vt:lpstr>DIN-Regular</vt:lpstr>
      <vt:lpstr>FNACRegular-Bold</vt:lpstr>
      <vt:lpstr>Times New Roman</vt:lpstr>
      <vt:lpstr>Wingdings</vt:lpstr>
      <vt:lpstr>Wingdings 2</vt:lpstr>
      <vt:lpstr>Débit</vt:lpstr>
      <vt:lpstr>Bien choisir son nouvel ordinateur </vt:lpstr>
      <vt:lpstr>Pour quel usage ?</vt:lpstr>
      <vt:lpstr>L'Ordinateur de bureau</vt:lpstr>
      <vt:lpstr>Les portables</vt:lpstr>
      <vt:lpstr> MAC ou PC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Description Composants CM</vt:lpstr>
      <vt:lpstr>Description CM</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Choisir son PC</dc:subject>
  <dc:creator>TIBERI JEAN PATRICK</dc:creator>
  <cp:keywords>Ordinateur</cp:keywords>
  <dc:description>Module CIM26</dc:description>
  <cp:lastModifiedBy>jean_patrick Tiberi</cp:lastModifiedBy>
  <cp:revision>98</cp:revision>
  <dcterms:created xsi:type="dcterms:W3CDTF">2007-12-17T13:18:54Z</dcterms:created>
  <dcterms:modified xsi:type="dcterms:W3CDTF">2022-11-05T10:18:35Z</dcterms:modified>
  <cp:category>informatique</cp:category>
</cp:coreProperties>
</file>