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2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1" r:id="rId17"/>
    <p:sldId id="273" r:id="rId18"/>
    <p:sldId id="274" r:id="rId19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iberi Jean Patrick" initials="TJ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3300"/>
    <a:srgbClr val="FF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32787" autoAdjust="0"/>
    <p:restoredTop sz="90929" autoAdjust="0"/>
  </p:normalViewPr>
  <p:slideViewPr>
    <p:cSldViewPr>
      <p:cViewPr>
        <p:scale>
          <a:sx n="126" d="100"/>
          <a:sy n="126" d="100"/>
        </p:scale>
        <p:origin x="-1926" y="-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46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0-11-08T11:43:49.274" idx="1">
    <p:pos x="3575" y="519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7A612500-BF4B-4140-9B69-9A46D94D7AA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1848495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A15EB6-2C31-436A-8928-0B900FE3ACC9}" type="slidenum">
              <a:rPr lang="fr-FR"/>
              <a:pPr/>
              <a:t>1</a:t>
            </a:fld>
            <a:endParaRPr lang="fr-FR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B17154-DB72-4712-B915-6604FD4446AC}" type="slidenum">
              <a:rPr lang="fr-FR"/>
              <a:pPr/>
              <a:t>10</a:t>
            </a:fld>
            <a:endParaRPr lang="fr-FR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978DDB-482E-4D51-8A6F-00592D219281}" type="slidenum">
              <a:rPr lang="fr-FR"/>
              <a:pPr/>
              <a:t>11</a:t>
            </a:fld>
            <a:endParaRPr lang="fr-FR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A45C84-105B-49E5-8736-AE71F39816FD}" type="slidenum">
              <a:rPr lang="fr-FR"/>
              <a:pPr/>
              <a:t>12</a:t>
            </a:fld>
            <a:endParaRPr lang="fr-FR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E91014-E006-4CAE-BF5A-76D1510C9BD4}" type="slidenum">
              <a:rPr lang="fr-FR"/>
              <a:pPr/>
              <a:t>13</a:t>
            </a:fld>
            <a:endParaRPr lang="fr-FR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7A6FA4-0C45-4807-9619-6FB375AB2D5D}" type="slidenum">
              <a:rPr lang="fr-FR"/>
              <a:pPr/>
              <a:t>14</a:t>
            </a:fld>
            <a:endParaRPr lang="fr-FR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7707B9-C308-4378-B6AB-AD7551588D5F}" type="slidenum">
              <a:rPr lang="fr-FR"/>
              <a:pPr/>
              <a:t>15</a:t>
            </a:fld>
            <a:endParaRPr lang="fr-FR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C07030-C839-4432-AC2B-461C5653881F}" type="slidenum">
              <a:rPr lang="fr-FR"/>
              <a:pPr/>
              <a:t>16</a:t>
            </a:fld>
            <a:endParaRPr lang="fr-FR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5C8A49-D484-40E9-B6D0-6BD8321313FA}" type="slidenum">
              <a:rPr lang="fr-FR"/>
              <a:pPr/>
              <a:t>2</a:t>
            </a:fld>
            <a:endParaRPr lang="fr-FR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22B931-D5AA-481D-9121-C9146D26E512}" type="slidenum">
              <a:rPr lang="fr-FR"/>
              <a:pPr/>
              <a:t>3</a:t>
            </a:fld>
            <a:endParaRPr lang="fr-FR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C1A3B3-B9D6-4FAE-B9E2-6AFEBCBF1410}" type="slidenum">
              <a:rPr lang="fr-FR"/>
              <a:pPr/>
              <a:t>4</a:t>
            </a:fld>
            <a:endParaRPr lang="fr-FR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237666-4AE0-4F56-9498-D4FC1147251B}" type="slidenum">
              <a:rPr lang="fr-FR"/>
              <a:pPr/>
              <a:t>5</a:t>
            </a:fld>
            <a:endParaRPr lang="fr-FR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B7D033-8515-4C11-B213-DCF82F3E663D}" type="slidenum">
              <a:rPr lang="fr-FR"/>
              <a:pPr/>
              <a:t>6</a:t>
            </a:fld>
            <a:endParaRPr lang="fr-FR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6BF268-84F5-45DB-8CB0-9CC4B92E9B4C}" type="slidenum">
              <a:rPr lang="fr-FR"/>
              <a:pPr/>
              <a:t>7</a:t>
            </a:fld>
            <a:endParaRPr lang="fr-FR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239137-8A47-4161-B750-0B1DE4E9A1B1}" type="slidenum">
              <a:rPr lang="fr-FR"/>
              <a:pPr/>
              <a:t>8</a:t>
            </a:fld>
            <a:endParaRPr lang="fr-FR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477AF6-FC12-4C1A-81C2-D59824614961}" type="slidenum">
              <a:rPr lang="fr-FR"/>
              <a:pPr/>
              <a:t>9</a:t>
            </a:fld>
            <a:endParaRPr lang="fr-FR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4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8F449-E7FD-47B1-A885-434827B3D97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F68DD-ABCE-4E1F-9BF9-8838D0CA281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AA7B9-4B55-410F-8C5F-A823196F785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E5EF7-EC32-4CCC-8FA6-260AF62E796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5133A-66F7-4A70-A012-A547A3E1303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81B45-0329-4410-A983-69BA4F7C318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76299-5773-4339-AC04-ECBFA03007A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632E6-3F0A-44C4-8E47-081F427511E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8754F-DF56-4CB5-A42B-DE748B9B7E0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256FB-E85E-42FB-9780-EEBF95ED769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gner et arrondir un rectangle à un seul coin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Triangle rect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Forme libre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 dirty="0"/>
          </a:p>
        </p:txBody>
      </p:sp>
      <p:sp>
        <p:nvSpPr>
          <p:cNvPr id="9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BFD53-DD35-4909-BE1B-999E880FD1C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028" name="Espace réservé du titre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en-US" smtClean="0"/>
          </a:p>
        </p:txBody>
      </p:sp>
      <p:sp>
        <p:nvSpPr>
          <p:cNvPr id="1029" name="Espace réservé du texte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F23BF750-0B9B-44C3-9B10-10B22638DC5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grpSp>
        <p:nvGrpSpPr>
          <p:cNvPr id="1033" name="Groupe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78" r:id="rId2"/>
    <p:sldLayoutId id="2147483687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8" r:id="rId9"/>
    <p:sldLayoutId id="2147483684" r:id="rId10"/>
    <p:sldLayoutId id="2147483685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1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23.jpeg"/><Relationship Id="rId4" Type="http://schemas.openxmlformats.org/officeDocument/2006/relationships/image" Target="../media/image22.png"/><Relationship Id="rId9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jpe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gif"/><Relationship Id="rId3" Type="http://schemas.openxmlformats.org/officeDocument/2006/relationships/hyperlink" Target="http://www.clubic.com/article-13957-1-les-configurations-completes-de-reference.html" TargetMode="Externa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eg"/><Relationship Id="rId5" Type="http://schemas.openxmlformats.org/officeDocument/2006/relationships/hyperlink" Target="https://www.youtube.com/watch?reload=9&amp;v=8ojRYnokyrE" TargetMode="External"/><Relationship Id="rId4" Type="http://schemas.openxmlformats.org/officeDocument/2006/relationships/hyperlink" Target="http://www.clubic.com/article-66115-1-monter-configurer-pc-generation.html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7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8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comments" Target="../comments/comment1.xml"/><Relationship Id="rId5" Type="http://schemas.openxmlformats.org/officeDocument/2006/relationships/image" Target="../media/image7.png"/><Relationship Id="rId4" Type="http://schemas.openxmlformats.org/officeDocument/2006/relationships/hyperlink" Target="https://www.crucial.fr/compatible-upgrade-for/gigabyte/ga-z270x-ultra-gami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chemeClr val="tx2"/>
            </a:gs>
            <a:gs pos="100000">
              <a:srgbClr val="FF993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0" descr="Résultat de recherche d'images pour &quot;image boitier cougar&quot;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95535" y="476672"/>
            <a:ext cx="3070268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18" descr="Résultat de recherche d'images pour &quot;image boitier cougar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188640"/>
            <a:ext cx="1810919" cy="2396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1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3568" y="2996952"/>
            <a:ext cx="7772400" cy="144016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dirty="0">
                <a:solidFill>
                  <a:srgbClr val="00B0F0"/>
                </a:solidFill>
                <a:latin typeface="Comic Sans MS" pitchFamily="66" charset="0"/>
              </a:rPr>
              <a:t>Bien choisir son nouvel ordinateur</a:t>
            </a:r>
            <a:r>
              <a:rPr lang="fr-FR" dirty="0">
                <a:solidFill>
                  <a:srgbClr val="FFFF00"/>
                </a:solidFill>
              </a:rPr>
              <a:t/>
            </a:r>
            <a:br>
              <a:rPr lang="fr-FR" dirty="0">
                <a:solidFill>
                  <a:srgbClr val="FFFF00"/>
                </a:solidFill>
              </a:rPr>
            </a:br>
            <a:endParaRPr lang="fr-FR" sz="2400" dirty="0">
              <a:solidFill>
                <a:srgbClr val="FFFF00"/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52765B-C55D-40E4-B9DF-186488C16E4A}" type="slidenum">
              <a:rPr lang="fr-FR"/>
              <a:pPr>
                <a:defRPr/>
              </a:pPr>
              <a:t>1</a:t>
            </a:fld>
            <a:endParaRPr lang="fr-FR"/>
          </a:p>
        </p:txBody>
      </p:sp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4211960" y="188640"/>
            <a:ext cx="201622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4000" b="1" dirty="0" smtClean="0">
                <a:solidFill>
                  <a:schemeClr val="accent1">
                    <a:lumMod val="75000"/>
                  </a:schemeClr>
                </a:solidFill>
              </a:rPr>
              <a:t>Octobre 2025</a:t>
            </a:r>
            <a:endParaRPr lang="fr-FR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127" name="AutoShape 24" descr="Résultat de recherche d'images pour &quot;image portable gamer&quot;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128" name="AutoShape 26" descr="Résultat de recherche d'images pour &quot;image portable gamer&quot;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pic>
        <p:nvPicPr>
          <p:cNvPr id="5129" name="Picture 28" descr="Résultat de recherche d'images pour &quot;image portable gamer&quot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4725144"/>
            <a:ext cx="2809031" cy="19705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30" name="Picture 16" descr="https://www.cim26.net/local/cache-vignettes/L115xH146/siteon0-dc90f.gif?153439905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388" y="5805488"/>
            <a:ext cx="7207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2" name="AutoShape 12" descr="Résultat de recherche d'images pour &quot;mac de bureau&quot;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utoUpdateAnimBg="0"/>
      <p:bldP spid="6158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100000">
              <a:srgbClr val="FF993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7E1356-DD97-4514-98BB-A35EE3EBA869}" type="slidenum">
              <a:rPr lang="fr-FR"/>
              <a:pPr>
                <a:defRPr/>
              </a:pPr>
              <a:t>10</a:t>
            </a:fld>
            <a:endParaRPr lang="fr-FR"/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2114550" y="0"/>
            <a:ext cx="49133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3200" b="1">
                <a:solidFill>
                  <a:srgbClr val="FFFF00"/>
                </a:solidFill>
                <a:latin typeface="FNACRegular-Bold" charset="0"/>
              </a:rPr>
              <a:t>Chipset ou carte graphique</a:t>
            </a:r>
          </a:p>
        </p:txBody>
      </p:sp>
      <p:pic>
        <p:nvPicPr>
          <p:cNvPr id="36869" name="Picture 5" descr="C:\Documents and Settings\Propriétaire\Mes documents\informatique\images\carte graphique.gif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804248" y="620688"/>
            <a:ext cx="2248011" cy="18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0" y="762000"/>
            <a:ext cx="617220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chemeClr val="bg2"/>
              </a:buClr>
              <a:buFont typeface="Wingdings" pitchFamily="2" charset="2"/>
              <a:buChar char="Ø"/>
            </a:pPr>
            <a:r>
              <a:rPr lang="fr-FR" sz="1800" dirty="0">
                <a:solidFill>
                  <a:srgbClr val="FFFF00"/>
                </a:solidFill>
                <a:latin typeface="DIN-Regular" charset="0"/>
              </a:rPr>
              <a:t> </a:t>
            </a:r>
            <a:r>
              <a:rPr lang="fr-FR" sz="1600" dirty="0">
                <a:solidFill>
                  <a:schemeClr val="bg2"/>
                </a:solidFill>
                <a:latin typeface="Comic Sans MS" pitchFamily="66" charset="0"/>
              </a:rPr>
              <a:t>Là aussi, la vitesse de traitement et la quantité de mémoire disponible sont les éléments clés de la </a:t>
            </a:r>
            <a:r>
              <a:rPr lang="fr-FR" sz="1600" dirty="0" smtClean="0">
                <a:solidFill>
                  <a:schemeClr val="bg2"/>
                </a:solidFill>
                <a:latin typeface="Comic Sans MS" pitchFamily="66" charset="0"/>
              </a:rPr>
              <a:t>performance. </a:t>
            </a:r>
            <a:endParaRPr lang="fr-FR" sz="1600" dirty="0">
              <a:solidFill>
                <a:schemeClr val="bg2"/>
              </a:solidFill>
              <a:latin typeface="Comic Sans MS" pitchFamily="66" charset="0"/>
            </a:endParaRPr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0" y="1556792"/>
            <a:ext cx="8763000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chemeClr val="bg2"/>
              </a:buClr>
              <a:buFont typeface="Wingdings" pitchFamily="2" charset="2"/>
              <a:buChar char="Ø"/>
            </a:pPr>
            <a:r>
              <a:rPr lang="fr-FR" sz="1800" dirty="0">
                <a:solidFill>
                  <a:srgbClr val="FFFF00"/>
                </a:solidFill>
              </a:rPr>
              <a:t> </a:t>
            </a:r>
            <a:r>
              <a:rPr lang="fr-FR" sz="1600" dirty="0">
                <a:solidFill>
                  <a:schemeClr val="bg2"/>
                </a:solidFill>
                <a:latin typeface="Comic Sans MS" pitchFamily="66" charset="0"/>
              </a:rPr>
              <a:t>Si vous voulez jouer, monter de la </a:t>
            </a:r>
            <a:r>
              <a:rPr lang="fr-FR" sz="1600" dirty="0" smtClean="0">
                <a:solidFill>
                  <a:schemeClr val="bg2"/>
                </a:solidFill>
                <a:latin typeface="Comic Sans MS" pitchFamily="66" charset="0"/>
              </a:rPr>
              <a:t>vidéo </a:t>
            </a:r>
            <a:r>
              <a:rPr lang="fr-FR" sz="1600" dirty="0">
                <a:solidFill>
                  <a:schemeClr val="bg2"/>
                </a:solidFill>
                <a:latin typeface="Comic Sans MS" pitchFamily="66" charset="0"/>
              </a:rPr>
              <a:t>ou regarder des dvd HD</a:t>
            </a:r>
            <a:br>
              <a:rPr lang="fr-FR" sz="1600" dirty="0">
                <a:solidFill>
                  <a:schemeClr val="bg2"/>
                </a:solidFill>
                <a:latin typeface="Comic Sans MS" pitchFamily="66" charset="0"/>
              </a:rPr>
            </a:br>
            <a:r>
              <a:rPr lang="fr-FR" sz="1600" dirty="0">
                <a:solidFill>
                  <a:schemeClr val="bg2"/>
                </a:solidFill>
                <a:latin typeface="Comic Sans MS" pitchFamily="66" charset="0"/>
              </a:rPr>
              <a:t>une carte </a:t>
            </a:r>
            <a:r>
              <a:rPr lang="fr-FR" sz="1600" dirty="0" smtClean="0">
                <a:solidFill>
                  <a:schemeClr val="bg2"/>
                </a:solidFill>
                <a:latin typeface="Comic Sans MS" pitchFamily="66" charset="0"/>
              </a:rPr>
              <a:t>vidéo </a:t>
            </a:r>
            <a:r>
              <a:rPr lang="fr-FR" sz="1600" dirty="0">
                <a:solidFill>
                  <a:schemeClr val="bg2"/>
                </a:solidFill>
                <a:latin typeface="Comic Sans MS" pitchFamily="66" charset="0"/>
              </a:rPr>
              <a:t>est </a:t>
            </a:r>
            <a:r>
              <a:rPr lang="fr-FR" sz="1600" dirty="0" smtClean="0">
                <a:solidFill>
                  <a:schemeClr val="bg2"/>
                </a:solidFill>
                <a:latin typeface="Comic Sans MS" pitchFamily="66" charset="0"/>
              </a:rPr>
              <a:t>indispensable.</a:t>
            </a:r>
          </a:p>
          <a:p>
            <a:pPr>
              <a:spcBef>
                <a:spcPct val="50000"/>
              </a:spcBef>
              <a:buClr>
                <a:schemeClr val="bg2"/>
              </a:buClr>
              <a:buFont typeface="Wingdings" pitchFamily="2" charset="2"/>
              <a:buChar char="Ø"/>
            </a:pPr>
            <a:r>
              <a:rPr lang="fr-FR" sz="1600" dirty="0" smtClean="0">
                <a:solidFill>
                  <a:schemeClr val="bg2"/>
                </a:solidFill>
                <a:latin typeface="Comic Sans MS" pitchFamily="66" charset="0"/>
              </a:rPr>
              <a:t>Il </a:t>
            </a:r>
            <a:r>
              <a:rPr lang="fr-FR" sz="1600" dirty="0">
                <a:solidFill>
                  <a:schemeClr val="bg2"/>
                </a:solidFill>
                <a:latin typeface="Comic Sans MS" pitchFamily="66" charset="0"/>
              </a:rPr>
              <a:t>faut de toutes façons éviter le chipset </a:t>
            </a:r>
            <a:r>
              <a:rPr lang="fr-FR" sz="1600" dirty="0" err="1">
                <a:solidFill>
                  <a:schemeClr val="bg2"/>
                </a:solidFill>
                <a:latin typeface="Comic Sans MS" pitchFamily="66" charset="0"/>
              </a:rPr>
              <a:t>video</a:t>
            </a:r>
            <a:r>
              <a:rPr lang="fr-FR" sz="1600" dirty="0">
                <a:solidFill>
                  <a:schemeClr val="bg2"/>
                </a:solidFill>
                <a:latin typeface="Comic Sans MS" pitchFamily="66" charset="0"/>
              </a:rPr>
              <a:t> </a:t>
            </a:r>
            <a:r>
              <a:rPr lang="fr-FR" sz="1600" dirty="0" err="1">
                <a:solidFill>
                  <a:schemeClr val="bg2"/>
                </a:solidFill>
                <a:latin typeface="Comic Sans MS" pitchFamily="66" charset="0"/>
              </a:rPr>
              <a:t>intègré</a:t>
            </a:r>
            <a:r>
              <a:rPr lang="fr-FR" sz="1600" dirty="0">
                <a:solidFill>
                  <a:schemeClr val="bg2"/>
                </a:solidFill>
                <a:latin typeface="Comic Sans MS" pitchFamily="66" charset="0"/>
              </a:rPr>
              <a:t> sur la carte mère utilisant une partie de la mémoire vive de l'ordinateur ( mémoire partagée </a:t>
            </a:r>
            <a:r>
              <a:rPr lang="fr-FR" sz="1600" dirty="0" smtClean="0">
                <a:solidFill>
                  <a:schemeClr val="bg2"/>
                </a:solidFill>
                <a:latin typeface="Comic Sans MS" pitchFamily="66" charset="0"/>
              </a:rPr>
              <a:t>)</a:t>
            </a:r>
          </a:p>
          <a:p>
            <a:pPr>
              <a:spcBef>
                <a:spcPct val="50000"/>
              </a:spcBef>
              <a:buClr>
                <a:schemeClr val="bg2"/>
              </a:buClr>
              <a:buFont typeface="Wingdings" pitchFamily="2" charset="2"/>
              <a:buChar char="Ø"/>
            </a:pPr>
            <a:r>
              <a:rPr lang="fr-FR" sz="1600" dirty="0" smtClean="0">
                <a:solidFill>
                  <a:schemeClr val="bg2"/>
                </a:solidFill>
                <a:latin typeface="Comic Sans MS" pitchFamily="66" charset="0"/>
              </a:rPr>
              <a:t>Pour </a:t>
            </a:r>
            <a:r>
              <a:rPr lang="fr-FR" sz="1600" dirty="0">
                <a:solidFill>
                  <a:schemeClr val="bg2"/>
                </a:solidFill>
                <a:latin typeface="Comic Sans MS" pitchFamily="66" charset="0"/>
              </a:rPr>
              <a:t>les jeux </a:t>
            </a:r>
            <a:r>
              <a:rPr lang="fr-FR" sz="1600" dirty="0" smtClean="0">
                <a:solidFill>
                  <a:schemeClr val="bg2"/>
                </a:solidFill>
                <a:latin typeface="Comic Sans MS" pitchFamily="66" charset="0"/>
              </a:rPr>
              <a:t>vidéo </a:t>
            </a:r>
            <a:r>
              <a:rPr lang="fr-FR" sz="1600" dirty="0">
                <a:solidFill>
                  <a:schemeClr val="bg2"/>
                </a:solidFill>
                <a:latin typeface="Comic Sans MS" pitchFamily="66" charset="0"/>
              </a:rPr>
              <a:t>actuels une carte très musclée est </a:t>
            </a:r>
            <a:r>
              <a:rPr lang="fr-FR" sz="1600" dirty="0" smtClean="0">
                <a:solidFill>
                  <a:schemeClr val="bg2"/>
                </a:solidFill>
                <a:latin typeface="Comic Sans MS" pitchFamily="66" charset="0"/>
              </a:rPr>
              <a:t>indispensable (</a:t>
            </a:r>
            <a:r>
              <a:rPr lang="fr-FR" sz="1600" dirty="0" smtClean="0">
                <a:solidFill>
                  <a:srgbClr val="FFFF00"/>
                </a:solidFill>
                <a:latin typeface="Comic Sans MS" pitchFamily="66" charset="0"/>
              </a:rPr>
              <a:t>RTX</a:t>
            </a:r>
            <a:r>
              <a:rPr lang="fr-FR" sz="1600" dirty="0" smtClean="0">
                <a:solidFill>
                  <a:schemeClr val="bg2"/>
                </a:solidFill>
                <a:latin typeface="Comic Sans MS" pitchFamily="66" charset="0"/>
              </a:rPr>
              <a:t> pour NVIDEA) (</a:t>
            </a:r>
            <a:r>
              <a:rPr lang="fr-FR" sz="1600" dirty="0" smtClean="0">
                <a:solidFill>
                  <a:srgbClr val="FFFF00"/>
                </a:solidFill>
                <a:latin typeface="Comic Sans MS" pitchFamily="66" charset="0"/>
              </a:rPr>
              <a:t>RX</a:t>
            </a:r>
            <a:r>
              <a:rPr lang="fr-FR" sz="1600" dirty="0" smtClean="0">
                <a:solidFill>
                  <a:schemeClr val="bg2"/>
                </a:solidFill>
                <a:latin typeface="Comic Sans MS" pitchFamily="66" charset="0"/>
              </a:rPr>
              <a:t>.. Pour AMD) (</a:t>
            </a:r>
            <a:r>
              <a:rPr lang="fr-FR" sz="1600" dirty="0" smtClean="0">
                <a:solidFill>
                  <a:srgbClr val="FFFF00"/>
                </a:solidFill>
                <a:latin typeface="Comic Sans MS" pitchFamily="66" charset="0"/>
              </a:rPr>
              <a:t>GTX</a:t>
            </a:r>
            <a:r>
              <a:rPr lang="fr-FR" sz="1600" dirty="0" smtClean="0">
                <a:solidFill>
                  <a:schemeClr val="bg2"/>
                </a:solidFill>
                <a:latin typeface="Comic Sans MS" pitchFamily="66" charset="0"/>
              </a:rPr>
              <a:t> dépassé)</a:t>
            </a:r>
            <a:endParaRPr lang="fr-FR" sz="1600" dirty="0">
              <a:solidFill>
                <a:schemeClr val="bg2"/>
              </a:solidFill>
              <a:latin typeface="Comic Sans MS" pitchFamily="66" charset="0"/>
            </a:endParaRPr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323528" y="3717032"/>
            <a:ext cx="830580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bg2"/>
              </a:buClr>
              <a:buFont typeface="Wingdings" pitchFamily="2" charset="2"/>
              <a:buChar char="Ø"/>
            </a:pPr>
            <a:r>
              <a:rPr lang="fr-FR" sz="1800" dirty="0"/>
              <a:t> </a:t>
            </a:r>
            <a:r>
              <a:rPr lang="fr-FR" sz="1600" dirty="0">
                <a:solidFill>
                  <a:schemeClr val="bg2"/>
                </a:solidFill>
                <a:latin typeface="Comic Sans MS" pitchFamily="66" charset="0"/>
              </a:rPr>
              <a:t>Deux </a:t>
            </a:r>
            <a:r>
              <a:rPr lang="fr-FR" sz="1600" dirty="0" smtClean="0">
                <a:solidFill>
                  <a:schemeClr val="bg2"/>
                </a:solidFill>
                <a:latin typeface="Comic Sans MS" pitchFamily="66" charset="0"/>
              </a:rPr>
              <a:t>fabricants, </a:t>
            </a:r>
            <a:r>
              <a:rPr lang="fr-FR" sz="1600" dirty="0" err="1">
                <a:solidFill>
                  <a:schemeClr val="bg2"/>
                </a:solidFill>
                <a:latin typeface="Comic Sans MS" pitchFamily="66" charset="0"/>
              </a:rPr>
              <a:t>Nvidia</a:t>
            </a:r>
            <a:r>
              <a:rPr lang="fr-FR" sz="1600" dirty="0">
                <a:solidFill>
                  <a:schemeClr val="bg2"/>
                </a:solidFill>
                <a:latin typeface="Comic Sans MS" pitchFamily="66" charset="0"/>
              </a:rPr>
              <a:t> et ATI ( racheté par AMD ) se font une concurrence effrénée</a:t>
            </a:r>
          </a:p>
        </p:txBody>
      </p:sp>
      <p:sp>
        <p:nvSpPr>
          <p:cNvPr id="36874" name="Text Box 10"/>
          <p:cNvSpPr txBox="1">
            <a:spLocks noChangeArrowheads="1"/>
          </p:cNvSpPr>
          <p:nvPr/>
        </p:nvSpPr>
        <p:spPr bwMode="auto">
          <a:xfrm>
            <a:off x="251520" y="4581128"/>
            <a:ext cx="80549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bg2"/>
              </a:buClr>
              <a:buFont typeface="Wingdings" pitchFamily="2" charset="2"/>
              <a:buChar char="Ø"/>
            </a:pPr>
            <a:r>
              <a:rPr lang="fr-FR" sz="1800" dirty="0"/>
              <a:t> </a:t>
            </a:r>
            <a:r>
              <a:rPr lang="fr-FR" sz="1600" dirty="0">
                <a:solidFill>
                  <a:schemeClr val="bg2"/>
                </a:solidFill>
                <a:latin typeface="Comic Sans MS" pitchFamily="66" charset="0"/>
              </a:rPr>
              <a:t>Le port AGP a disparu pour laisser place au PCI express</a:t>
            </a:r>
          </a:p>
        </p:txBody>
      </p:sp>
      <p:pic>
        <p:nvPicPr>
          <p:cNvPr id="14345" name="Picture 16" descr="https://www.cim26.net/local/cache-vignettes/L115xH146/siteon0-dc90f.gif?153439905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5805488"/>
            <a:ext cx="7207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tjean\Pictures\radeo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00" y="5085184"/>
            <a:ext cx="2857500" cy="16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autoUpdateAnimBg="0"/>
      <p:bldP spid="36870" grpId="0" autoUpdateAnimBg="0"/>
      <p:bldP spid="36871" grpId="0" autoUpdateAnimBg="0"/>
      <p:bldP spid="36873" grpId="0" autoUpdateAnimBg="0"/>
      <p:bldP spid="36874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100000">
              <a:srgbClr val="FF993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8DECEA-3D3B-4438-A49A-64DD77178AD5}" type="slidenum">
              <a:rPr lang="fr-FR"/>
              <a:pPr>
                <a:defRPr/>
              </a:pPr>
              <a:t>11</a:t>
            </a:fld>
            <a:endParaRPr lang="fr-FR"/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2195736" y="116632"/>
            <a:ext cx="346846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3200" b="1" dirty="0">
                <a:solidFill>
                  <a:srgbClr val="FFFF00"/>
                </a:solidFill>
                <a:latin typeface="Comic Sans MS" pitchFamily="66" charset="0"/>
              </a:rPr>
              <a:t>Les disques</a:t>
            </a: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0" y="692696"/>
            <a:ext cx="6400800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fr-FR" sz="1800" dirty="0">
                <a:solidFill>
                  <a:srgbClr val="FFFF00"/>
                </a:solidFill>
                <a:latin typeface="DIN-Regular" charset="0"/>
              </a:rPr>
              <a:t> </a:t>
            </a:r>
            <a:r>
              <a:rPr lang="fr-FR" sz="1600" dirty="0">
                <a:solidFill>
                  <a:schemeClr val="bg2"/>
                </a:solidFill>
                <a:latin typeface="Comic Sans MS" pitchFamily="66" charset="0"/>
              </a:rPr>
              <a:t>Aujourd’hui le lecteur – graveur </a:t>
            </a:r>
            <a:r>
              <a:rPr lang="fr-FR" sz="1600" dirty="0" smtClean="0">
                <a:solidFill>
                  <a:schemeClr val="bg2"/>
                </a:solidFill>
                <a:latin typeface="Comic Sans MS" pitchFamily="66" charset="0"/>
              </a:rPr>
              <a:t>CD, DVD et </a:t>
            </a:r>
            <a:r>
              <a:rPr lang="fr-FR" sz="1600" dirty="0" err="1" smtClean="0">
                <a:solidFill>
                  <a:schemeClr val="bg2"/>
                </a:solidFill>
                <a:latin typeface="Comic Sans MS" pitchFamily="66" charset="0"/>
              </a:rPr>
              <a:t>Blu</a:t>
            </a:r>
            <a:r>
              <a:rPr lang="fr-FR" sz="1600" dirty="0" smtClean="0">
                <a:solidFill>
                  <a:schemeClr val="bg2"/>
                </a:solidFill>
                <a:latin typeface="Comic Sans MS" pitchFamily="66" charset="0"/>
              </a:rPr>
              <a:t>-RAY sont </a:t>
            </a:r>
            <a:r>
              <a:rPr lang="fr-FR" sz="1600" dirty="0">
                <a:solidFill>
                  <a:schemeClr val="bg2"/>
                </a:solidFill>
                <a:latin typeface="Comic Sans MS" pitchFamily="66" charset="0"/>
              </a:rPr>
              <a:t>présent partout, acceptant les disques ±R et RW. Tous savent graver en double couche les plus gros fichiers, jusqu’à </a:t>
            </a:r>
            <a:r>
              <a:rPr lang="fr-FR" sz="1600" dirty="0">
                <a:solidFill>
                  <a:srgbClr val="FFFF00"/>
                </a:solidFill>
                <a:latin typeface="Comic Sans MS" pitchFamily="66" charset="0"/>
              </a:rPr>
              <a:t>8,5 </a:t>
            </a:r>
            <a:r>
              <a:rPr lang="fr-FR" sz="1600" dirty="0" smtClean="0">
                <a:solidFill>
                  <a:srgbClr val="FFFF00"/>
                </a:solidFill>
                <a:latin typeface="Comic Sans MS" pitchFamily="66" charset="0"/>
              </a:rPr>
              <a:t>Go </a:t>
            </a:r>
            <a:r>
              <a:rPr lang="fr-FR" sz="1600" dirty="0" smtClean="0">
                <a:solidFill>
                  <a:schemeClr val="bg2"/>
                </a:solidFill>
                <a:latin typeface="Comic Sans MS" pitchFamily="66" charset="0"/>
              </a:rPr>
              <a:t>DVD et </a:t>
            </a:r>
            <a:r>
              <a:rPr lang="fr-FR" sz="1600" dirty="0" smtClean="0">
                <a:solidFill>
                  <a:srgbClr val="FFFF00"/>
                </a:solidFill>
                <a:latin typeface="Comic Sans MS" pitchFamily="66" charset="0"/>
              </a:rPr>
              <a:t>50 Go </a:t>
            </a:r>
            <a:r>
              <a:rPr lang="fr-FR" sz="1600" dirty="0" err="1" smtClean="0">
                <a:solidFill>
                  <a:srgbClr val="FFFF00"/>
                </a:solidFill>
                <a:latin typeface="Comic Sans MS" pitchFamily="66" charset="0"/>
              </a:rPr>
              <a:t>Blu</a:t>
            </a:r>
            <a:r>
              <a:rPr lang="fr-FR" sz="1600" dirty="0" smtClean="0">
                <a:solidFill>
                  <a:srgbClr val="FFFF00"/>
                </a:solidFill>
                <a:latin typeface="Comic Sans MS" pitchFamily="66" charset="0"/>
              </a:rPr>
              <a:t>-Ray</a:t>
            </a:r>
            <a:r>
              <a:rPr lang="fr-FR" sz="1600" dirty="0" smtClean="0">
                <a:solidFill>
                  <a:schemeClr val="bg2"/>
                </a:solidFill>
                <a:latin typeface="Comic Sans MS" pitchFamily="66" charset="0"/>
              </a:rPr>
              <a:t>. (</a:t>
            </a:r>
            <a:r>
              <a:rPr lang="fr-FR" sz="1600" dirty="0">
                <a:solidFill>
                  <a:schemeClr val="bg2"/>
                </a:solidFill>
                <a:latin typeface="Comic Sans MS" pitchFamily="66" charset="0"/>
              </a:rPr>
              <a:t>le HD-DVD disparaît du marché </a:t>
            </a:r>
            <a:r>
              <a:rPr lang="fr-FR" sz="1600" dirty="0" smtClean="0">
                <a:solidFill>
                  <a:schemeClr val="bg2"/>
                </a:solidFill>
                <a:latin typeface="Comic Sans MS" pitchFamily="66" charset="0"/>
              </a:rPr>
              <a:t>)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fr-FR" sz="1600" dirty="0" smtClean="0">
                <a:solidFill>
                  <a:schemeClr val="bg2"/>
                </a:solidFill>
                <a:latin typeface="Comic Sans MS" pitchFamily="66" charset="0"/>
              </a:rPr>
              <a:t>Certains </a:t>
            </a:r>
            <a:r>
              <a:rPr lang="fr-FR" sz="1600" dirty="0">
                <a:solidFill>
                  <a:schemeClr val="bg2"/>
                </a:solidFill>
                <a:latin typeface="Comic Sans MS" pitchFamily="66" charset="0"/>
              </a:rPr>
              <a:t>graveurs </a:t>
            </a:r>
            <a:r>
              <a:rPr lang="fr-FR" sz="1600" dirty="0" smtClean="0">
                <a:solidFill>
                  <a:schemeClr val="bg2"/>
                </a:solidFill>
                <a:latin typeface="Comic Sans MS" pitchFamily="66" charset="0"/>
              </a:rPr>
              <a:t>DVD, </a:t>
            </a:r>
            <a:r>
              <a:rPr lang="fr-FR" sz="1600" dirty="0" err="1" smtClean="0">
                <a:solidFill>
                  <a:schemeClr val="bg2"/>
                </a:solidFill>
                <a:latin typeface="Comic Sans MS" pitchFamily="66" charset="0"/>
              </a:rPr>
              <a:t>Blu</a:t>
            </a:r>
            <a:r>
              <a:rPr lang="fr-FR" sz="1600" dirty="0" smtClean="0">
                <a:solidFill>
                  <a:schemeClr val="bg2"/>
                </a:solidFill>
                <a:latin typeface="Comic Sans MS" pitchFamily="66" charset="0"/>
              </a:rPr>
              <a:t>-Ray  </a:t>
            </a:r>
            <a:r>
              <a:rPr lang="fr-FR" sz="1600" dirty="0">
                <a:solidFill>
                  <a:schemeClr val="bg2"/>
                </a:solidFill>
                <a:latin typeface="Comic Sans MS" pitchFamily="66" charset="0"/>
              </a:rPr>
              <a:t>savent, grâce à la technologie </a:t>
            </a:r>
            <a:r>
              <a:rPr lang="fr-FR" sz="1600" dirty="0" err="1">
                <a:solidFill>
                  <a:schemeClr val="bg2"/>
                </a:solidFill>
                <a:latin typeface="Comic Sans MS" pitchFamily="66" charset="0"/>
              </a:rPr>
              <a:t>LightScribe</a:t>
            </a:r>
            <a:r>
              <a:rPr lang="fr-FR" sz="1600" dirty="0">
                <a:solidFill>
                  <a:schemeClr val="bg2"/>
                </a:solidFill>
                <a:latin typeface="Comic Sans MS" pitchFamily="66" charset="0"/>
              </a:rPr>
              <a:t>, imprimer directement sur la face ad hoc des disques adéquats.</a:t>
            </a:r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0" y="2852936"/>
            <a:ext cx="673224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fr-FR" sz="1600" dirty="0">
                <a:solidFill>
                  <a:schemeClr val="bg2"/>
                </a:solidFill>
                <a:latin typeface="Comic Sans MS" pitchFamily="66" charset="0"/>
              </a:rPr>
              <a:t>Autre disque fondamental, le disque </a:t>
            </a:r>
            <a:r>
              <a:rPr lang="fr-FR" sz="1600" dirty="0" smtClean="0">
                <a:solidFill>
                  <a:schemeClr val="bg2"/>
                </a:solidFill>
                <a:latin typeface="Comic Sans MS" pitchFamily="66" charset="0"/>
              </a:rPr>
              <a:t>dur et les SSD . Qui au </a:t>
            </a:r>
            <a:r>
              <a:rPr lang="fr-FR" sz="1600" dirty="0">
                <a:solidFill>
                  <a:schemeClr val="bg2"/>
                </a:solidFill>
                <a:latin typeface="Comic Sans MS" pitchFamily="66" charset="0"/>
              </a:rPr>
              <a:t>fil du </a:t>
            </a:r>
            <a:r>
              <a:rPr lang="fr-FR" sz="1600" dirty="0" smtClean="0">
                <a:solidFill>
                  <a:schemeClr val="bg2"/>
                </a:solidFill>
                <a:latin typeface="Comic Sans MS" pitchFamily="66" charset="0"/>
              </a:rPr>
              <a:t>temps a </a:t>
            </a:r>
            <a:r>
              <a:rPr lang="fr-FR" sz="1600" dirty="0">
                <a:solidFill>
                  <a:schemeClr val="bg2"/>
                </a:solidFill>
                <a:latin typeface="Comic Sans MS" pitchFamily="66" charset="0"/>
              </a:rPr>
              <a:t>grossi de plusieurs </a:t>
            </a:r>
            <a:r>
              <a:rPr lang="fr-FR" sz="1600" dirty="0" err="1">
                <a:solidFill>
                  <a:schemeClr val="bg2"/>
                </a:solidFill>
                <a:latin typeface="Comic Sans MS" pitchFamily="66" charset="0"/>
              </a:rPr>
              <a:t>gigaoctets</a:t>
            </a:r>
            <a:r>
              <a:rPr lang="fr-FR" sz="1600" dirty="0">
                <a:solidFill>
                  <a:schemeClr val="bg2"/>
                </a:solidFill>
                <a:latin typeface="Comic Sans MS" pitchFamily="66" charset="0"/>
              </a:rPr>
              <a:t> pour stocker toujours </a:t>
            </a:r>
            <a:r>
              <a:rPr lang="fr-FR" sz="1600" dirty="0" smtClean="0">
                <a:solidFill>
                  <a:schemeClr val="bg2"/>
                </a:solidFill>
                <a:latin typeface="Comic Sans MS" pitchFamily="66" charset="0"/>
              </a:rPr>
              <a:t>plus.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fr-FR" sz="1600" dirty="0" smtClean="0">
                <a:solidFill>
                  <a:schemeClr val="bg2"/>
                </a:solidFill>
                <a:latin typeface="Comic Sans MS" pitchFamily="66" charset="0"/>
              </a:rPr>
              <a:t>Le DD a </a:t>
            </a:r>
            <a:r>
              <a:rPr lang="fr-FR" sz="1600" dirty="0">
                <a:solidFill>
                  <a:schemeClr val="bg2"/>
                </a:solidFill>
                <a:latin typeface="Comic Sans MS" pitchFamily="66" charset="0"/>
              </a:rPr>
              <a:t>u</a:t>
            </a:r>
            <a:r>
              <a:rPr lang="fr-FR" sz="1600" dirty="0" smtClean="0">
                <a:solidFill>
                  <a:schemeClr val="bg2"/>
                </a:solidFill>
                <a:latin typeface="Comic Sans MS" pitchFamily="66" charset="0"/>
              </a:rPr>
              <a:t>ne </a:t>
            </a:r>
            <a:r>
              <a:rPr lang="fr-FR" sz="1600" dirty="0">
                <a:solidFill>
                  <a:schemeClr val="bg2"/>
                </a:solidFill>
                <a:latin typeface="Comic Sans MS" pitchFamily="66" charset="0"/>
              </a:rPr>
              <a:t>vitesse de rotation plus rapide, </a:t>
            </a:r>
            <a:r>
              <a:rPr lang="fr-FR" sz="1600" dirty="0" smtClean="0">
                <a:solidFill>
                  <a:schemeClr val="bg2"/>
                </a:solidFill>
                <a:latin typeface="Comic Sans MS" pitchFamily="66" charset="0"/>
              </a:rPr>
              <a:t>7500 tours/minute </a:t>
            </a:r>
            <a:r>
              <a:rPr lang="fr-FR" sz="1600" dirty="0" smtClean="0">
                <a:solidFill>
                  <a:srgbClr val="FF0000"/>
                </a:solidFill>
                <a:latin typeface="Comic Sans MS" pitchFamily="66" charset="0"/>
              </a:rPr>
              <a:t>lecture à 700 mo/sec</a:t>
            </a:r>
            <a:r>
              <a:rPr lang="fr-FR" sz="1600" dirty="0" smtClean="0">
                <a:solidFill>
                  <a:schemeClr val="bg2"/>
                </a:solidFill>
                <a:latin typeface="Comic Sans MS" pitchFamily="66" charset="0"/>
              </a:rPr>
              <a:t>,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fr-FR" sz="1600" dirty="0" smtClean="0">
                <a:solidFill>
                  <a:schemeClr val="bg2"/>
                </a:solidFill>
                <a:latin typeface="Comic Sans MS" pitchFamily="66" charset="0"/>
              </a:rPr>
              <a:t> le SSD </a:t>
            </a:r>
            <a:r>
              <a:rPr lang="fr-FR" sz="1600" dirty="0" smtClean="0">
                <a:solidFill>
                  <a:srgbClr val="FF0000"/>
                </a:solidFill>
                <a:latin typeface="Comic Sans MS" pitchFamily="66" charset="0"/>
              </a:rPr>
              <a:t>2200 Mo/s en lecture et pour 900 Mo/s en écriture </a:t>
            </a:r>
            <a:r>
              <a:rPr lang="fr-FR" sz="1600" dirty="0" smtClean="0">
                <a:solidFill>
                  <a:schemeClr val="bg2"/>
                </a:solidFill>
                <a:latin typeface="Comic Sans MS" pitchFamily="66" charset="0"/>
              </a:rPr>
              <a:t>ou </a:t>
            </a:r>
            <a:r>
              <a:rPr lang="fr-FR" sz="1600" dirty="0">
                <a:solidFill>
                  <a:schemeClr val="bg2"/>
                </a:solidFill>
                <a:latin typeface="Comic Sans MS" pitchFamily="66" charset="0"/>
              </a:rPr>
              <a:t>l’utilisation de liaisons de type SATA, internes ou extérieures (e-SATA) contribuera à améliorer ses </a:t>
            </a:r>
            <a:r>
              <a:rPr lang="fr-FR" sz="1600" dirty="0" smtClean="0">
                <a:solidFill>
                  <a:schemeClr val="bg2"/>
                </a:solidFill>
                <a:latin typeface="Comic Sans MS" pitchFamily="66" charset="0"/>
              </a:rPr>
              <a:t>performances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endParaRPr lang="fr-FR" sz="1600" dirty="0" smtClean="0">
              <a:solidFill>
                <a:schemeClr val="bg2"/>
              </a:solidFill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fr-FR" sz="1600" dirty="0">
              <a:solidFill>
                <a:schemeClr val="bg2"/>
              </a:solidFill>
              <a:latin typeface="Comic Sans MS" pitchFamily="66" charset="0"/>
            </a:endParaRPr>
          </a:p>
        </p:txBody>
      </p:sp>
      <p:pic>
        <p:nvPicPr>
          <p:cNvPr id="38918" name="Picture 6" descr="C:\Documents and Settings\Propriétaire\Mes documents\informatique\images\DVD.gif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236274" y="457200"/>
            <a:ext cx="1763732" cy="1158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919" name="Picture 7" descr="C:\Documents and Settings\Propriétaire\Mes documents\informatique\images\HDMAXTOR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58300" y="1835935"/>
            <a:ext cx="2411760" cy="1653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0" name="Picture 8" descr="C:\Documents and Settings\Propriétaire\Mes documents\Capimmec\images\Sata03_TN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79912" y="5094101"/>
            <a:ext cx="2232248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16" descr="https://www.cim26.net/local/cache-vignettes/L115xH146/siteon0-dc90f.gif?153439905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950" y="5949950"/>
            <a:ext cx="60642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tjean\Pictures\crusia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76256" y="3717032"/>
            <a:ext cx="1847695" cy="1296144"/>
          </a:xfrm>
          <a:prstGeom prst="rect">
            <a:avLst/>
          </a:prstGeom>
          <a:noFill/>
        </p:spPr>
      </p:pic>
      <p:pic>
        <p:nvPicPr>
          <p:cNvPr id="2051" name="Picture 3" descr="C:\Users\tjean\Pictures\crusial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48264" y="5229200"/>
            <a:ext cx="1457995" cy="14579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5656" y="5157532"/>
            <a:ext cx="1797753" cy="1484784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8815244" y="3971943"/>
            <a:ext cx="273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err="1" smtClean="0">
                <a:solidFill>
                  <a:schemeClr val="tx2">
                    <a:lumMod val="10000"/>
                  </a:schemeClr>
                </a:solidFill>
              </a:rPr>
              <a:t>SSD</a:t>
            </a:r>
            <a:endParaRPr lang="fr-FR" sz="1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8403490" y="5373216"/>
            <a:ext cx="3204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err="1" smtClean="0">
                <a:solidFill>
                  <a:schemeClr val="tx2">
                    <a:lumMod val="10000"/>
                  </a:schemeClr>
                </a:solidFill>
              </a:rPr>
              <a:t>SSD</a:t>
            </a:r>
            <a:r>
              <a:rPr lang="fr-FR" sz="12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fr-FR" sz="1200" dirty="0" err="1" smtClean="0">
                <a:solidFill>
                  <a:schemeClr val="tx2">
                    <a:lumMod val="10000"/>
                  </a:schemeClr>
                </a:solidFill>
              </a:rPr>
              <a:t>M2</a:t>
            </a:r>
            <a:endParaRPr lang="fr-FR" sz="1200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5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autoUpdateAnimBg="0"/>
      <p:bldP spid="38916" grpId="0" autoUpdateAnimBg="0"/>
      <p:bldP spid="38917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100000">
              <a:srgbClr val="FF993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8EB812-6C51-4520-A8FA-C0CBA4B22B99}" type="slidenum">
              <a:rPr lang="fr-FR"/>
              <a:pPr>
                <a:defRPr/>
              </a:pPr>
              <a:t>12</a:t>
            </a:fld>
            <a:endParaRPr lang="fr-FR"/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3802063" y="0"/>
            <a:ext cx="160172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3200" b="1" dirty="0">
                <a:solidFill>
                  <a:schemeClr val="bg2"/>
                </a:solidFill>
                <a:latin typeface="Comic Sans MS" pitchFamily="66" charset="0"/>
              </a:rPr>
              <a:t>L'audio</a:t>
            </a: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0" y="2133600"/>
            <a:ext cx="608416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chemeClr val="bg2"/>
              </a:buClr>
              <a:buFont typeface="Wingdings" pitchFamily="2" charset="2"/>
              <a:buChar char="Ø"/>
            </a:pPr>
            <a:r>
              <a:rPr lang="fr-FR" sz="1800" dirty="0">
                <a:solidFill>
                  <a:srgbClr val="FFFF00"/>
                </a:solidFill>
                <a:latin typeface="DIN-Regular" charset="0"/>
              </a:rPr>
              <a:t> </a:t>
            </a:r>
            <a:r>
              <a:rPr lang="fr-FR" sz="1600" dirty="0">
                <a:solidFill>
                  <a:schemeClr val="bg2"/>
                </a:solidFill>
                <a:latin typeface="Comic Sans MS" pitchFamily="66" charset="0"/>
              </a:rPr>
              <a:t>On pourra éventuellement connecter le PC sur la</a:t>
            </a:r>
          </a:p>
          <a:p>
            <a:pPr>
              <a:buClr>
                <a:srgbClr val="FFFF00"/>
              </a:buClr>
              <a:buFont typeface="Wingdings" pitchFamily="2" charset="2"/>
              <a:buNone/>
            </a:pPr>
            <a:r>
              <a:rPr lang="fr-FR" sz="1600" dirty="0">
                <a:solidFill>
                  <a:schemeClr val="bg2"/>
                </a:solidFill>
                <a:latin typeface="Comic Sans MS" pitchFamily="66" charset="0"/>
              </a:rPr>
              <a:t>chaîne Home Cinéma pour bénéficier du décodeur Dolby Digital et de la reproduction 5.1, à condition toutefois</a:t>
            </a:r>
          </a:p>
          <a:p>
            <a:pPr>
              <a:buClr>
                <a:srgbClr val="FFFF00"/>
              </a:buClr>
              <a:buFont typeface="Wingdings" pitchFamily="2" charset="2"/>
              <a:buNone/>
            </a:pPr>
            <a:r>
              <a:rPr lang="fr-FR" sz="1600" dirty="0">
                <a:solidFill>
                  <a:schemeClr val="bg2"/>
                </a:solidFill>
                <a:latin typeface="Comic Sans MS" pitchFamily="66" charset="0"/>
              </a:rPr>
              <a:t>de disposer d’une sortie numérique, dite S/PDIF qui existe maintenant sur certains nouveaux modèles</a:t>
            </a:r>
            <a:r>
              <a:rPr lang="fr-FR" sz="1800" dirty="0">
                <a:solidFill>
                  <a:srgbClr val="FFFF00"/>
                </a:solidFill>
                <a:latin typeface="DIN-Regular" charset="0"/>
              </a:rPr>
              <a:t>.</a:t>
            </a:r>
            <a:endParaRPr lang="fr-FR" sz="1800" dirty="0">
              <a:solidFill>
                <a:srgbClr val="FFFF00"/>
              </a:solidFill>
            </a:endParaRPr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0" y="762000"/>
            <a:ext cx="5883275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bg2"/>
              </a:buClr>
              <a:buFont typeface="Wingdings" pitchFamily="2" charset="2"/>
              <a:buChar char="Ø"/>
            </a:pPr>
            <a:r>
              <a:rPr lang="fr-FR" sz="1800" dirty="0">
                <a:solidFill>
                  <a:srgbClr val="FFFF00"/>
                </a:solidFill>
              </a:rPr>
              <a:t> </a:t>
            </a:r>
            <a:r>
              <a:rPr lang="fr-FR" sz="1600" dirty="0">
                <a:solidFill>
                  <a:schemeClr val="bg2"/>
                </a:solidFill>
                <a:latin typeface="Comic Sans MS" pitchFamily="66" charset="0"/>
              </a:rPr>
              <a:t>Le son d'un ordinateur est géré par un "chipset" situé sur la carte mère ( AC97 par exemple ) Pour la plupart des utilisations c'est largement suffisant</a:t>
            </a:r>
          </a:p>
        </p:txBody>
      </p:sp>
      <p:pic>
        <p:nvPicPr>
          <p:cNvPr id="40967" name="Picture 7" descr="C:\Documents and Settings\Propriétaire\Mes documents\Capimmec\images\realtec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533400"/>
            <a:ext cx="1678060" cy="10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8" name="Text Box 8"/>
          <p:cNvSpPr txBox="1">
            <a:spLocks noChangeArrowheads="1"/>
          </p:cNvSpPr>
          <p:nvPr/>
        </p:nvSpPr>
        <p:spPr bwMode="auto">
          <a:xfrm>
            <a:off x="0" y="3962400"/>
            <a:ext cx="601216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chemeClr val="bg2"/>
              </a:buClr>
              <a:buFont typeface="Wingdings" pitchFamily="2" charset="2"/>
              <a:buChar char="Ø"/>
            </a:pPr>
            <a:r>
              <a:rPr lang="fr-FR" sz="1600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fr-FR" sz="1600" dirty="0">
                <a:solidFill>
                  <a:schemeClr val="bg2"/>
                </a:solidFill>
                <a:latin typeface="Comic Sans MS" pitchFamily="66" charset="0"/>
              </a:rPr>
              <a:t>Pour des usages plus spécifiques ( musicaux ou jeu ) on peut installer une carte son interne sur un port PCI libre permettant de bénéficier d'un bien meilleur son – on désactivera alors le chipset sur la carte mère</a:t>
            </a:r>
          </a:p>
        </p:txBody>
      </p:sp>
      <p:pic>
        <p:nvPicPr>
          <p:cNvPr id="40969" name="Picture 9" descr="C:\Documents and Settings\Propriétaire\Mes documents\Capimmec\images\psc705view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0" y="4495800"/>
            <a:ext cx="2640013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0" name="Picture 10" descr="C:\Documents and Settings\Propriétaire\Mes documents\Capimmec\images\prise-s-pdif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72200" y="2133600"/>
            <a:ext cx="2673350" cy="177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16" descr="https://www.cim26.net/local/cache-vignettes/L115xH146/siteon0-dc90f.gif?153439905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388" y="5805488"/>
            <a:ext cx="7207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1" dur="5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autoUpdateAnimBg="0"/>
      <p:bldP spid="40964" grpId="0" autoUpdateAnimBg="0"/>
      <p:bldP spid="40966" grpId="0" autoUpdateAnimBg="0"/>
      <p:bldP spid="40968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100000">
              <a:srgbClr val="FF993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C2E4E0-A3D0-49A3-9D9B-9A9F0E10861A}" type="slidenum">
              <a:rPr lang="fr-FR"/>
              <a:pPr>
                <a:defRPr/>
              </a:pPr>
              <a:t>13</a:t>
            </a:fld>
            <a:endParaRPr lang="fr-FR"/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2849563" y="0"/>
            <a:ext cx="360547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3200" b="1" dirty="0">
                <a:solidFill>
                  <a:schemeClr val="bg2"/>
                </a:solidFill>
                <a:latin typeface="Comic Sans MS" pitchFamily="66" charset="0"/>
              </a:rPr>
              <a:t>La communication</a:t>
            </a: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0" y="762000"/>
            <a:ext cx="73310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bg2"/>
              </a:buClr>
              <a:buFont typeface="Wingdings" pitchFamily="2" charset="2"/>
              <a:buChar char="Ø"/>
            </a:pPr>
            <a:r>
              <a:rPr lang="fr-FR" sz="1600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fr-FR" sz="1600" dirty="0">
                <a:solidFill>
                  <a:schemeClr val="bg2"/>
                </a:solidFill>
                <a:latin typeface="Comic Sans MS" pitchFamily="66" charset="0"/>
              </a:rPr>
              <a:t>L’ordinateur se doit d’être communicant pour se connecter aux réseaux </a:t>
            </a:r>
            <a:r>
              <a:rPr lang="fr-FR" sz="1600" dirty="0" smtClean="0">
                <a:solidFill>
                  <a:schemeClr val="bg2"/>
                </a:solidFill>
                <a:latin typeface="Comic Sans MS" pitchFamily="66" charset="0"/>
              </a:rPr>
              <a:t>locaux ou </a:t>
            </a:r>
            <a:r>
              <a:rPr lang="fr-FR" sz="1600" dirty="0">
                <a:solidFill>
                  <a:schemeClr val="bg2"/>
                </a:solidFill>
                <a:latin typeface="Comic Sans MS" pitchFamily="66" charset="0"/>
              </a:rPr>
              <a:t>autres accès Internet haut débit.</a:t>
            </a:r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0" y="1447800"/>
            <a:ext cx="658822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chemeClr val="bg2"/>
              </a:buClr>
              <a:buFont typeface="Wingdings" pitchFamily="2" charset="2"/>
              <a:buChar char="Ø"/>
            </a:pPr>
            <a:r>
              <a:rPr lang="fr-FR" sz="1600" dirty="0">
                <a:solidFill>
                  <a:srgbClr val="FFFF00"/>
                </a:solidFill>
                <a:latin typeface="DIN-Regular" charset="0"/>
              </a:rPr>
              <a:t> </a:t>
            </a:r>
            <a:r>
              <a:rPr lang="fr-FR" sz="1600" dirty="0">
                <a:solidFill>
                  <a:schemeClr val="bg2"/>
                </a:solidFill>
                <a:latin typeface="Comic Sans MS" pitchFamily="66" charset="0"/>
              </a:rPr>
              <a:t>Avec fil, via la prise Ethernet </a:t>
            </a:r>
            <a:r>
              <a:rPr lang="fr-FR" sz="1600" dirty="0" smtClean="0">
                <a:solidFill>
                  <a:schemeClr val="bg2"/>
                </a:solidFill>
                <a:latin typeface="Comic Sans MS" pitchFamily="66" charset="0"/>
              </a:rPr>
              <a:t>pour </a:t>
            </a:r>
            <a:r>
              <a:rPr lang="fr-FR" sz="1600" dirty="0">
                <a:solidFill>
                  <a:schemeClr val="bg2"/>
                </a:solidFill>
                <a:latin typeface="Comic Sans MS" pitchFamily="66" charset="0"/>
              </a:rPr>
              <a:t>l’accès Internet </a:t>
            </a:r>
            <a:r>
              <a:rPr lang="fr-FR" sz="1600" dirty="0" smtClean="0">
                <a:solidFill>
                  <a:schemeClr val="bg2"/>
                </a:solidFill>
                <a:latin typeface="Comic Sans MS" pitchFamily="66" charset="0"/>
              </a:rPr>
              <a:t>ADSL remplacé par la Fibre </a:t>
            </a:r>
            <a:r>
              <a:rPr lang="fr-FR" sz="1600" dirty="0">
                <a:solidFill>
                  <a:schemeClr val="bg2"/>
                </a:solidFill>
                <a:latin typeface="Comic Sans MS" pitchFamily="66" charset="0"/>
              </a:rPr>
              <a:t>maintenant généralisé.</a:t>
            </a:r>
            <a:br>
              <a:rPr lang="fr-FR" sz="1600" dirty="0">
                <a:solidFill>
                  <a:schemeClr val="bg2"/>
                </a:solidFill>
                <a:latin typeface="Comic Sans MS" pitchFamily="66" charset="0"/>
              </a:rPr>
            </a:br>
            <a:r>
              <a:rPr lang="fr-FR" sz="1600" dirty="0">
                <a:solidFill>
                  <a:schemeClr val="bg2"/>
                </a:solidFill>
                <a:latin typeface="Comic Sans MS" pitchFamily="66" charset="0"/>
              </a:rPr>
              <a:t>Ce même fil </a:t>
            </a:r>
            <a:r>
              <a:rPr lang="fr-FR" sz="1600" dirty="0" smtClean="0">
                <a:solidFill>
                  <a:schemeClr val="bg2"/>
                </a:solidFill>
                <a:latin typeface="Comic Sans MS" pitchFamily="66" charset="0"/>
              </a:rPr>
              <a:t>Ethernet </a:t>
            </a:r>
            <a:r>
              <a:rPr lang="fr-FR" sz="1600" dirty="0">
                <a:solidFill>
                  <a:schemeClr val="bg2"/>
                </a:solidFill>
                <a:latin typeface="Comic Sans MS" pitchFamily="66" charset="0"/>
              </a:rPr>
              <a:t>permettra de créer un réseau relié à la box en utilisant l'installation électrique ( CPL ) </a:t>
            </a:r>
            <a:r>
              <a:rPr lang="fr-FR" sz="1600" dirty="0" smtClean="0">
                <a:solidFill>
                  <a:schemeClr val="bg2"/>
                </a:solidFill>
                <a:latin typeface="Comic Sans MS" pitchFamily="66" charset="0"/>
              </a:rPr>
              <a:t>ou le Wifi</a:t>
            </a:r>
            <a:endParaRPr lang="fr-FR" sz="1600" dirty="0">
              <a:solidFill>
                <a:schemeClr val="bg2"/>
              </a:solidFill>
              <a:latin typeface="Comic Sans MS" pitchFamily="66" charset="0"/>
            </a:endParaRPr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0" y="3645024"/>
            <a:ext cx="71642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chemeClr val="bg2"/>
              </a:buClr>
              <a:buFont typeface="Wingdings" pitchFamily="2" charset="2"/>
              <a:buChar char="Ø"/>
            </a:pPr>
            <a:r>
              <a:rPr lang="fr-FR" sz="1600" dirty="0">
                <a:solidFill>
                  <a:srgbClr val="FFFF00"/>
                </a:solidFill>
                <a:latin typeface="DIN-Regular" charset="0"/>
              </a:rPr>
              <a:t> </a:t>
            </a:r>
            <a:r>
              <a:rPr lang="fr-FR" sz="1600" dirty="0">
                <a:solidFill>
                  <a:schemeClr val="bg2"/>
                </a:solidFill>
                <a:latin typeface="Comic Sans MS" pitchFamily="66" charset="0"/>
              </a:rPr>
              <a:t>Sans fil, </a:t>
            </a:r>
            <a:r>
              <a:rPr lang="fr-FR" sz="1600" dirty="0" smtClean="0">
                <a:solidFill>
                  <a:schemeClr val="bg2"/>
                </a:solidFill>
                <a:latin typeface="Comic Sans MS" pitchFamily="66" charset="0"/>
              </a:rPr>
              <a:t>le </a:t>
            </a:r>
            <a:r>
              <a:rPr lang="fr-FR" sz="1600" dirty="0" err="1">
                <a:solidFill>
                  <a:schemeClr val="bg2"/>
                </a:solidFill>
                <a:latin typeface="Comic Sans MS" pitchFamily="66" charset="0"/>
              </a:rPr>
              <a:t>Wi-Fi</a:t>
            </a:r>
            <a:r>
              <a:rPr lang="fr-FR" sz="1600" dirty="0">
                <a:solidFill>
                  <a:schemeClr val="bg2"/>
                </a:solidFill>
                <a:latin typeface="Comic Sans MS" pitchFamily="66" charset="0"/>
              </a:rPr>
              <a:t>, décliné selon plusieurs normes pour plus de débit, b, puis g, puis a et maintenant n pour des liaisons très rapides ! </a:t>
            </a:r>
          </a:p>
          <a:p>
            <a:r>
              <a:rPr lang="fr-FR" sz="1600" dirty="0">
                <a:solidFill>
                  <a:schemeClr val="bg2"/>
                </a:solidFill>
                <a:latin typeface="Comic Sans MS" pitchFamily="66" charset="0"/>
              </a:rPr>
              <a:t>Ou encore via Bluetooth pour la connexion de proximité </a:t>
            </a:r>
            <a:r>
              <a:rPr lang="fr-FR" sz="1600" dirty="0" smtClean="0">
                <a:solidFill>
                  <a:schemeClr val="bg2"/>
                </a:solidFill>
                <a:latin typeface="Comic Sans MS" pitchFamily="66" charset="0"/>
              </a:rPr>
              <a:t>.</a:t>
            </a:r>
            <a:endParaRPr lang="fr-FR" sz="1600" dirty="0">
              <a:solidFill>
                <a:schemeClr val="bg2"/>
              </a:solidFill>
              <a:latin typeface="Comic Sans MS" pitchFamily="66" charset="0"/>
            </a:endParaRPr>
          </a:p>
        </p:txBody>
      </p:sp>
      <p:sp>
        <p:nvSpPr>
          <p:cNvPr id="43018" name="Text Box 10"/>
          <p:cNvSpPr txBox="1">
            <a:spLocks noChangeArrowheads="1"/>
          </p:cNvSpPr>
          <p:nvPr/>
        </p:nvSpPr>
        <p:spPr bwMode="auto">
          <a:xfrm>
            <a:off x="1676400" y="5257800"/>
            <a:ext cx="4572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bg2"/>
              </a:buClr>
              <a:buFont typeface="Wingdings" pitchFamily="2" charset="2"/>
              <a:buChar char="Ø"/>
            </a:pPr>
            <a:r>
              <a:rPr lang="fr-FR" sz="1400" dirty="0"/>
              <a:t> </a:t>
            </a:r>
            <a:r>
              <a:rPr lang="fr-FR" sz="1400" dirty="0">
                <a:solidFill>
                  <a:schemeClr val="bg2"/>
                </a:solidFill>
                <a:latin typeface="Comic Sans MS" pitchFamily="66" charset="0"/>
              </a:rPr>
              <a:t>Sur la plupart des portables actuels est </a:t>
            </a:r>
            <a:r>
              <a:rPr lang="fr-FR" sz="1400" dirty="0" err="1">
                <a:solidFill>
                  <a:schemeClr val="bg2"/>
                </a:solidFill>
                <a:latin typeface="Comic Sans MS" pitchFamily="66" charset="0"/>
              </a:rPr>
              <a:t>intègrée</a:t>
            </a:r>
            <a:r>
              <a:rPr lang="fr-FR" sz="1400" dirty="0">
                <a:solidFill>
                  <a:schemeClr val="bg2"/>
                </a:solidFill>
                <a:latin typeface="Comic Sans MS" pitchFamily="66" charset="0"/>
              </a:rPr>
              <a:t> une webcam qui rendra plus conviviales les discussions avec votre famille ou vos amis</a:t>
            </a:r>
          </a:p>
        </p:txBody>
      </p:sp>
      <p:pic>
        <p:nvPicPr>
          <p:cNvPr id="43019" name="Picture 11" descr="C:\Documents and Settings\Propriétaire\Mes documents\Capimmec\branchés\portabl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8588" y="4572000"/>
            <a:ext cx="2665412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20" name="Line 12"/>
          <p:cNvSpPr>
            <a:spLocks noChangeShapeType="1"/>
          </p:cNvSpPr>
          <p:nvPr/>
        </p:nvSpPr>
        <p:spPr bwMode="auto">
          <a:xfrm flipV="1">
            <a:off x="6248400" y="4800600"/>
            <a:ext cx="990600" cy="8382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7118350" y="0"/>
            <a:ext cx="2025650" cy="1631950"/>
            <a:chOff x="4368" y="336"/>
            <a:chExt cx="1276" cy="1028"/>
          </a:xfrm>
        </p:grpSpPr>
        <p:pic>
          <p:nvPicPr>
            <p:cNvPr id="17424" name="Picture 8" descr="C:\Documents and Settings\Propriétaire\Mes documents\Capimmec\branchés\ethernet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68" y="336"/>
              <a:ext cx="1276" cy="79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7425" name="Text Box 13"/>
            <p:cNvSpPr txBox="1">
              <a:spLocks noChangeArrowheads="1"/>
            </p:cNvSpPr>
            <p:nvPr/>
          </p:nvSpPr>
          <p:spPr bwMode="auto">
            <a:xfrm>
              <a:off x="4512" y="1152"/>
              <a:ext cx="104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sz="1600"/>
                <a:t>Prise Ethernet</a:t>
              </a:r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7020272" y="2204864"/>
            <a:ext cx="2123728" cy="1224136"/>
            <a:chOff x="4128" y="1440"/>
            <a:chExt cx="1632" cy="1268"/>
          </a:xfrm>
        </p:grpSpPr>
        <p:pic>
          <p:nvPicPr>
            <p:cNvPr id="17422" name="Picture 9" descr="C:\Documents and Settings\Propriétaire\Mes documents\Capimmec\branchés\wifi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128" y="1440"/>
              <a:ext cx="1632" cy="10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23" name="Text Box 15"/>
            <p:cNvSpPr txBox="1">
              <a:spLocks noChangeArrowheads="1"/>
            </p:cNvSpPr>
            <p:nvPr/>
          </p:nvSpPr>
          <p:spPr bwMode="auto">
            <a:xfrm>
              <a:off x="4608" y="2496"/>
              <a:ext cx="85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sz="1600"/>
                <a:t>Carte Wifi</a:t>
              </a:r>
            </a:p>
          </p:txBody>
        </p:sp>
      </p:grpSp>
      <p:pic>
        <p:nvPicPr>
          <p:cNvPr id="17421" name="Picture 16" descr="https://www.cim26.net/local/cache-vignettes/L115xH146/siteon0-dc90f.gif?153439905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388" y="5805488"/>
            <a:ext cx="7207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7" dur="500"/>
                                        <p:tgtEl>
                                          <p:spTgt spid="43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43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autoUpdateAnimBg="0"/>
      <p:bldP spid="43012" grpId="0" autoUpdateAnimBg="0"/>
      <p:bldP spid="43013" grpId="0" autoUpdateAnimBg="0"/>
      <p:bldP spid="43014" grpId="0" autoUpdateAnimBg="0"/>
      <p:bldP spid="43018" grpId="0" autoUpdateAnimBg="0"/>
      <p:bldP spid="430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100000">
              <a:srgbClr val="FF993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B9B729-FE9D-4638-8556-032069AF9C81}" type="slidenum">
              <a:rPr lang="fr-FR"/>
              <a:pPr>
                <a:defRPr/>
              </a:pPr>
              <a:t>14</a:t>
            </a:fld>
            <a:endParaRPr lang="fr-FR"/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729038" y="0"/>
            <a:ext cx="184537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3200" b="1" dirty="0">
                <a:solidFill>
                  <a:schemeClr val="bg2"/>
                </a:solidFill>
                <a:latin typeface="FNACRegular-Bold" charset="0"/>
              </a:rPr>
              <a:t>La </a:t>
            </a:r>
            <a:r>
              <a:rPr lang="fr-FR" sz="3200" b="1" dirty="0" err="1">
                <a:solidFill>
                  <a:schemeClr val="bg2"/>
                </a:solidFill>
                <a:latin typeface="FNACRegular-Bold" charset="0"/>
              </a:rPr>
              <a:t>video</a:t>
            </a:r>
            <a:endParaRPr lang="fr-FR" sz="3200" b="1" dirty="0">
              <a:solidFill>
                <a:schemeClr val="bg2"/>
              </a:solidFill>
              <a:latin typeface="FNACRegular-Bold" charset="0"/>
            </a:endParaRP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0" y="914400"/>
            <a:ext cx="62281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chemeClr val="bg2"/>
              </a:buClr>
              <a:buFont typeface="Wingdings" pitchFamily="2" charset="2"/>
              <a:buChar char="v"/>
            </a:pPr>
            <a:r>
              <a:rPr lang="fr-FR" sz="1600" dirty="0">
                <a:solidFill>
                  <a:schemeClr val="bg1"/>
                </a:solidFill>
                <a:latin typeface="DIN-Regular" charset="0"/>
              </a:rPr>
              <a:t> </a:t>
            </a:r>
            <a:endParaRPr lang="fr-FR" sz="1400" dirty="0">
              <a:solidFill>
                <a:schemeClr val="bg2"/>
              </a:solidFill>
              <a:latin typeface="Comic Sans MS" pitchFamily="66" charset="0"/>
            </a:endParaRP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51520" y="1340768"/>
            <a:ext cx="54102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bg2"/>
              </a:buClr>
              <a:buFont typeface="Wingdings" pitchFamily="2" charset="2"/>
              <a:buChar char="Ø"/>
            </a:pPr>
            <a:r>
              <a:rPr lang="fr-FR" sz="1400" dirty="0">
                <a:solidFill>
                  <a:schemeClr val="bg2"/>
                </a:solidFill>
                <a:latin typeface="Comic Sans MS" pitchFamily="66" charset="0"/>
              </a:rPr>
              <a:t> Les </a:t>
            </a:r>
            <a:r>
              <a:rPr lang="fr-FR" sz="1400" dirty="0" smtClean="0">
                <a:solidFill>
                  <a:schemeClr val="bg2"/>
                </a:solidFill>
                <a:latin typeface="Comic Sans MS" pitchFamily="66" charset="0"/>
              </a:rPr>
              <a:t>DVD et Blue Ray </a:t>
            </a:r>
            <a:r>
              <a:rPr lang="fr-FR" sz="1400" dirty="0">
                <a:solidFill>
                  <a:schemeClr val="bg2"/>
                </a:solidFill>
                <a:latin typeface="Comic Sans MS" pitchFamily="66" charset="0"/>
              </a:rPr>
              <a:t>permettent une restitution plein écran, fluide et de qualité, tant sur l’écran de l’ordinateur que sur celui d’un téléviseur, voire d’un </a:t>
            </a:r>
            <a:r>
              <a:rPr lang="fr-FR" sz="1400" dirty="0" smtClean="0">
                <a:solidFill>
                  <a:schemeClr val="bg2"/>
                </a:solidFill>
                <a:latin typeface="Comic Sans MS" pitchFamily="66" charset="0"/>
              </a:rPr>
              <a:t>vidéoprojecteur via </a:t>
            </a:r>
            <a:r>
              <a:rPr lang="fr-FR" sz="1400" dirty="0" smtClean="0">
                <a:solidFill>
                  <a:srgbClr val="FF0000"/>
                </a:solidFill>
                <a:latin typeface="Comic Sans MS" pitchFamily="66" charset="0"/>
              </a:rPr>
              <a:t>l’HDMI</a:t>
            </a:r>
            <a:r>
              <a:rPr lang="fr-FR" sz="1400" dirty="0" smtClean="0">
                <a:solidFill>
                  <a:schemeClr val="bg2"/>
                </a:solidFill>
                <a:latin typeface="Comic Sans MS" pitchFamily="66" charset="0"/>
              </a:rPr>
              <a:t> et  depuis peu en </a:t>
            </a:r>
            <a:r>
              <a:rPr lang="fr-FR" sz="1400" dirty="0" smtClean="0">
                <a:solidFill>
                  <a:srgbClr val="FF0000"/>
                </a:solidFill>
                <a:latin typeface="Comic Sans MS" pitchFamily="66" charset="0"/>
              </a:rPr>
              <a:t>USB C </a:t>
            </a:r>
            <a:r>
              <a:rPr lang="fr-FR" sz="1400" dirty="0" smtClean="0">
                <a:solidFill>
                  <a:schemeClr val="bg2"/>
                </a:solidFill>
                <a:latin typeface="Comic Sans MS" pitchFamily="66" charset="0"/>
              </a:rPr>
              <a:t>, </a:t>
            </a:r>
            <a:r>
              <a:rPr lang="fr-FR" sz="1400" dirty="0">
                <a:solidFill>
                  <a:schemeClr val="bg2"/>
                </a:solidFill>
                <a:latin typeface="Comic Sans MS" pitchFamily="66" charset="0"/>
              </a:rPr>
              <a:t>quand ces connexions existent.</a:t>
            </a:r>
            <a:br>
              <a:rPr lang="fr-FR" sz="1400" dirty="0">
                <a:solidFill>
                  <a:schemeClr val="bg2"/>
                </a:solidFill>
                <a:latin typeface="Comic Sans MS" pitchFamily="66" charset="0"/>
              </a:rPr>
            </a:br>
            <a:endParaRPr lang="fr-FR" sz="1400" dirty="0">
              <a:solidFill>
                <a:schemeClr val="bg2"/>
              </a:solidFill>
              <a:latin typeface="Comic Sans MS" pitchFamily="66" charset="0"/>
            </a:endParaRP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0" y="4293096"/>
            <a:ext cx="518160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chemeClr val="bg2"/>
              </a:buClr>
              <a:buFont typeface="Wingdings" pitchFamily="2" charset="2"/>
              <a:buChar char="Ø"/>
            </a:pPr>
            <a:r>
              <a:rPr lang="fr-FR" sz="1600" dirty="0">
                <a:solidFill>
                  <a:schemeClr val="bg1"/>
                </a:solidFill>
                <a:latin typeface="DIN-Regular" charset="0"/>
              </a:rPr>
              <a:t> </a:t>
            </a:r>
            <a:r>
              <a:rPr lang="fr-FR" sz="1400" dirty="0">
                <a:solidFill>
                  <a:schemeClr val="bg2"/>
                </a:solidFill>
                <a:latin typeface="Comic Sans MS" pitchFamily="66" charset="0"/>
              </a:rPr>
              <a:t>Parmi tous les types de connexions, IEEE1394, aussi baptisé </a:t>
            </a:r>
            <a:r>
              <a:rPr lang="fr-FR" sz="1400" dirty="0" err="1">
                <a:solidFill>
                  <a:schemeClr val="bg2"/>
                </a:solidFill>
                <a:latin typeface="Comic Sans MS" pitchFamily="66" charset="0"/>
              </a:rPr>
              <a:t>FireWire</a:t>
            </a:r>
            <a:r>
              <a:rPr lang="fr-FR" sz="1400" dirty="0">
                <a:solidFill>
                  <a:schemeClr val="bg2"/>
                </a:solidFill>
                <a:latin typeface="Comic Sans MS" pitchFamily="66" charset="0"/>
              </a:rPr>
              <a:t> par Apple, son inventeur, ou </a:t>
            </a:r>
            <a:r>
              <a:rPr lang="fr-FR" sz="1400" dirty="0" err="1">
                <a:solidFill>
                  <a:schemeClr val="bg2"/>
                </a:solidFill>
                <a:latin typeface="Comic Sans MS" pitchFamily="66" charset="0"/>
              </a:rPr>
              <a:t>i.Link</a:t>
            </a:r>
            <a:r>
              <a:rPr lang="fr-FR" sz="1400" dirty="0">
                <a:solidFill>
                  <a:schemeClr val="bg2"/>
                </a:solidFill>
                <a:latin typeface="Comic Sans MS" pitchFamily="66" charset="0"/>
              </a:rPr>
              <a:t> par Sony, s’est imposé comme liaison miracle pour acquérir</a:t>
            </a:r>
          </a:p>
          <a:p>
            <a:r>
              <a:rPr lang="fr-FR" sz="1400" dirty="0">
                <a:solidFill>
                  <a:schemeClr val="bg2"/>
                </a:solidFill>
                <a:latin typeface="Comic Sans MS" pitchFamily="66" charset="0"/>
              </a:rPr>
              <a:t>de la vidéo numérique ( de votre caméscope par exemple ).</a:t>
            </a:r>
          </a:p>
          <a:p>
            <a:endParaRPr lang="fr-FR" sz="1600" dirty="0">
              <a:solidFill>
                <a:schemeClr val="bg2"/>
              </a:solidFill>
              <a:latin typeface="Comic Sans MS" pitchFamily="66" charset="0"/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6324600" y="228600"/>
            <a:ext cx="2400300" cy="2400300"/>
            <a:chOff x="3984" y="240"/>
            <a:chExt cx="1512" cy="1512"/>
          </a:xfrm>
        </p:grpSpPr>
        <p:pic>
          <p:nvPicPr>
            <p:cNvPr id="18443" name="Picture 7" descr="C:\Documents and Settings\Propriétaire\Mes documents\Capimmec\images\carte tuner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984" y="240"/>
              <a:ext cx="1512" cy="1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44" name="Text Box 8"/>
            <p:cNvSpPr txBox="1">
              <a:spLocks noChangeArrowheads="1"/>
            </p:cNvSpPr>
            <p:nvPr/>
          </p:nvSpPr>
          <p:spPr bwMode="auto">
            <a:xfrm>
              <a:off x="4358" y="1447"/>
              <a:ext cx="61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400" dirty="0">
                  <a:solidFill>
                    <a:schemeClr val="bg2"/>
                  </a:solidFill>
                </a:rPr>
                <a:t>Carte tuner</a:t>
              </a:r>
            </a:p>
          </p:txBody>
        </p:sp>
      </p:grpSp>
      <p:pic>
        <p:nvPicPr>
          <p:cNvPr id="45066" name="Picture 10" descr="C:\Documents and Settings\Propriétaire\Mes documents\Capimmec\images\firewire_4p-6p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9000" y="44958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7" name="Picture 11" descr="C:\Documents and Settings\Propriétaire\Mes documents\Capimmec\images\prises vide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200" y="2963863"/>
            <a:ext cx="32004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Picture 16" descr="https://www.cim26.net/local/cache-vignettes/L115xH146/siteon0-dc90f.gif?153439905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388" y="5805488"/>
            <a:ext cx="7207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45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1" dur="5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autoUpdateAnimBg="0"/>
      <p:bldP spid="45060" grpId="0" autoUpdateAnimBg="0"/>
      <p:bldP spid="45061" grpId="0" autoUpdateAnimBg="0"/>
      <p:bldP spid="45062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100000">
              <a:srgbClr val="FF993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408AF1-F183-4F66-A48F-D1FA9DA62BC9}" type="slidenum">
              <a:rPr lang="fr-FR"/>
              <a:pPr>
                <a:defRPr/>
              </a:pPr>
              <a:t>15</a:t>
            </a:fld>
            <a:endParaRPr lang="fr-FR"/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2278063" y="0"/>
            <a:ext cx="243368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 b="1" dirty="0">
                <a:solidFill>
                  <a:schemeClr val="bg2"/>
                </a:solidFill>
                <a:latin typeface="Comic Sans MS" pitchFamily="66" charset="0"/>
              </a:rPr>
              <a:t>Le système d'exploitation</a:t>
            </a: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0" y="762000"/>
            <a:ext cx="723629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chemeClr val="bg2"/>
              </a:buClr>
              <a:buFont typeface="Wingdings" pitchFamily="2" charset="2"/>
              <a:buChar char="Ø"/>
            </a:pPr>
            <a:r>
              <a:rPr lang="fr-FR" sz="1800" dirty="0"/>
              <a:t> </a:t>
            </a:r>
            <a:r>
              <a:rPr lang="fr-FR" sz="1400" dirty="0">
                <a:solidFill>
                  <a:schemeClr val="bg2"/>
                </a:solidFill>
                <a:latin typeface="Comic Sans MS" pitchFamily="66" charset="0"/>
              </a:rPr>
              <a:t>Vous n'aurez pratiquement pas le choix du système d'exploitation puisque </a:t>
            </a:r>
            <a:r>
              <a:rPr lang="fr-FR" sz="1400" b="1" dirty="0">
                <a:solidFill>
                  <a:schemeClr val="bg2"/>
                </a:solidFill>
                <a:latin typeface="Comic Sans MS" pitchFamily="66" charset="0"/>
              </a:rPr>
              <a:t>plus</a:t>
            </a:r>
          </a:p>
          <a:p>
            <a:pPr>
              <a:buClr>
                <a:srgbClr val="FFFF00"/>
              </a:buClr>
              <a:buFont typeface="Wingdings" pitchFamily="2" charset="2"/>
              <a:buNone/>
            </a:pPr>
            <a:r>
              <a:rPr lang="fr-FR" sz="1400" b="1" dirty="0">
                <a:solidFill>
                  <a:schemeClr val="bg2"/>
                </a:solidFill>
                <a:latin typeface="Comic Sans MS" pitchFamily="66" charset="0"/>
              </a:rPr>
              <a:t>de 90% des PC sont livrés avec Windows </a:t>
            </a:r>
            <a:r>
              <a:rPr lang="fr-FR" sz="1400" b="1" dirty="0" smtClean="0">
                <a:solidFill>
                  <a:schemeClr val="bg2"/>
                </a:solidFill>
                <a:latin typeface="Comic Sans MS" pitchFamily="66" charset="0"/>
              </a:rPr>
              <a:t>déjà </a:t>
            </a:r>
            <a:r>
              <a:rPr lang="fr-FR" sz="1400" b="1" dirty="0">
                <a:solidFill>
                  <a:schemeClr val="bg2"/>
                </a:solidFill>
                <a:latin typeface="Comic Sans MS" pitchFamily="66" charset="0"/>
              </a:rPr>
              <a:t>installé.</a:t>
            </a:r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0" y="1676400"/>
            <a:ext cx="67595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Ø"/>
            </a:pPr>
            <a:r>
              <a:rPr lang="fr-FR" sz="1600" dirty="0"/>
              <a:t> </a:t>
            </a:r>
            <a:r>
              <a:rPr lang="fr-FR" sz="1400" dirty="0">
                <a:solidFill>
                  <a:schemeClr val="bg2"/>
                </a:solidFill>
                <a:latin typeface="Comic Sans MS" pitchFamily="66" charset="0"/>
              </a:rPr>
              <a:t>Par ailleurs les PC de marque ne sont pas livrés avec le cd d'installation </a:t>
            </a:r>
            <a:r>
              <a:rPr lang="fr-FR" sz="1400" dirty="0" smtClean="0">
                <a:solidFill>
                  <a:schemeClr val="bg2"/>
                </a:solidFill>
                <a:latin typeface="Comic Sans MS" pitchFamily="66" charset="0"/>
              </a:rPr>
              <a:t>ce </a:t>
            </a:r>
            <a:r>
              <a:rPr lang="fr-FR" sz="1400" dirty="0">
                <a:solidFill>
                  <a:schemeClr val="bg2"/>
                </a:solidFill>
                <a:latin typeface="Comic Sans MS" pitchFamily="66" charset="0"/>
              </a:rPr>
              <a:t>qui est un inconvénient en cas de </a:t>
            </a:r>
            <a:r>
              <a:rPr lang="fr-FR" sz="1400" dirty="0" smtClean="0">
                <a:solidFill>
                  <a:schemeClr val="bg2"/>
                </a:solidFill>
                <a:latin typeface="Comic Sans MS" pitchFamily="66" charset="0"/>
              </a:rPr>
              <a:t>problèmes. En </a:t>
            </a:r>
            <a:r>
              <a:rPr lang="fr-FR" sz="1400" dirty="0">
                <a:solidFill>
                  <a:schemeClr val="bg2"/>
                </a:solidFill>
                <a:latin typeface="Comic Sans MS" pitchFamily="66" charset="0"/>
              </a:rPr>
              <a:t>effet celui-ci et les autres logiciels </a:t>
            </a:r>
            <a:r>
              <a:rPr lang="fr-FR" sz="1400" dirty="0" smtClean="0">
                <a:solidFill>
                  <a:schemeClr val="bg2"/>
                </a:solidFill>
                <a:latin typeface="Comic Sans MS" pitchFamily="66" charset="0"/>
              </a:rPr>
              <a:t>préinstallés </a:t>
            </a:r>
            <a:r>
              <a:rPr lang="fr-FR" sz="1400" dirty="0">
                <a:solidFill>
                  <a:schemeClr val="bg2"/>
                </a:solidFill>
                <a:latin typeface="Comic Sans MS" pitchFamily="66" charset="0"/>
              </a:rPr>
              <a:t>sont compressés et stockés sur une partition du disque dur ce qui oblige </a:t>
            </a:r>
            <a:r>
              <a:rPr lang="fr-FR" sz="1400" dirty="0" smtClean="0">
                <a:solidFill>
                  <a:schemeClr val="bg2"/>
                </a:solidFill>
                <a:latin typeface="Comic Sans MS" pitchFamily="66" charset="0"/>
              </a:rPr>
              <a:t>de créer des DVD ou clé USB </a:t>
            </a:r>
            <a:r>
              <a:rPr lang="fr-FR" sz="1400" dirty="0">
                <a:solidFill>
                  <a:schemeClr val="bg2"/>
                </a:solidFill>
                <a:latin typeface="Comic Sans MS" pitchFamily="66" charset="0"/>
              </a:rPr>
              <a:t>de réinstallation si on veut éviter les problèmes en cas de crash du disque </a:t>
            </a:r>
            <a:r>
              <a:rPr lang="fr-FR" sz="1400" dirty="0" smtClean="0">
                <a:solidFill>
                  <a:schemeClr val="bg2"/>
                </a:solidFill>
                <a:latin typeface="Comic Sans MS" pitchFamily="66" charset="0"/>
              </a:rPr>
              <a:t>dur. (Partition RECOVERY)</a:t>
            </a:r>
            <a:endParaRPr lang="fr-FR" sz="1400" dirty="0">
              <a:solidFill>
                <a:schemeClr val="bg2"/>
              </a:solidFill>
              <a:latin typeface="Comic Sans MS" pitchFamily="66" charset="0"/>
            </a:endParaRPr>
          </a:p>
        </p:txBody>
      </p:sp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0" y="3260725"/>
            <a:ext cx="725487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bg2"/>
              </a:buClr>
              <a:buFont typeface="Wingdings" pitchFamily="2" charset="2"/>
              <a:buChar char="Ø"/>
            </a:pPr>
            <a:r>
              <a:rPr lang="fr-FR" sz="1600" dirty="0"/>
              <a:t> </a:t>
            </a:r>
            <a:r>
              <a:rPr lang="fr-FR" sz="1400" dirty="0">
                <a:solidFill>
                  <a:schemeClr val="bg2"/>
                </a:solidFill>
                <a:latin typeface="Comic Sans MS" pitchFamily="66" charset="0"/>
              </a:rPr>
              <a:t>Ce n'est pas le cas des PC achetés chez un assembleur qui sont eux livrés avec les CD des logiciels installés dont celui de </a:t>
            </a:r>
            <a:r>
              <a:rPr lang="fr-FR" sz="1400" dirty="0" smtClean="0">
                <a:solidFill>
                  <a:schemeClr val="bg2"/>
                </a:solidFill>
                <a:latin typeface="Comic Sans MS" pitchFamily="66" charset="0"/>
              </a:rPr>
              <a:t>Windows, Si ce n’est pas le Cas, Exigez le.</a:t>
            </a:r>
            <a:endParaRPr lang="fr-FR" sz="1400" dirty="0">
              <a:solidFill>
                <a:schemeClr val="bg2"/>
              </a:solidFill>
              <a:latin typeface="Comic Sans MS" pitchFamily="66" charset="0"/>
            </a:endParaRPr>
          </a:p>
        </p:txBody>
      </p:sp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-15875" y="4335463"/>
            <a:ext cx="6797675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bg2"/>
              </a:buClr>
              <a:buFont typeface="Wingdings" pitchFamily="2" charset="2"/>
              <a:buChar char="Ø"/>
            </a:pPr>
            <a:r>
              <a:rPr lang="fr-FR" sz="1600" dirty="0"/>
              <a:t> </a:t>
            </a:r>
            <a:r>
              <a:rPr lang="fr-FR" sz="1400" dirty="0">
                <a:solidFill>
                  <a:schemeClr val="bg2"/>
                </a:solidFill>
                <a:latin typeface="Comic Sans MS" pitchFamily="66" charset="0"/>
              </a:rPr>
              <a:t>Attention : Dans la plupart des cas le système d'exploitation installé est une version OEM qui sera liée à votre </a:t>
            </a:r>
            <a:r>
              <a:rPr lang="fr-FR" sz="1400" dirty="0" smtClean="0">
                <a:solidFill>
                  <a:schemeClr val="bg2"/>
                </a:solidFill>
                <a:latin typeface="Comic Sans MS" pitchFamily="66" charset="0"/>
              </a:rPr>
              <a:t>ordinateur si </a:t>
            </a:r>
            <a:r>
              <a:rPr lang="fr-FR" sz="1400" dirty="0">
                <a:solidFill>
                  <a:schemeClr val="bg2"/>
                </a:solidFill>
                <a:latin typeface="Comic Sans MS" pitchFamily="66" charset="0"/>
              </a:rPr>
              <a:t>vous changez par exemple la carte mère </a:t>
            </a:r>
            <a:r>
              <a:rPr lang="fr-FR" sz="1400" b="1" dirty="0">
                <a:solidFill>
                  <a:schemeClr val="bg2"/>
                </a:solidFill>
                <a:latin typeface="Comic Sans MS" pitchFamily="66" charset="0"/>
              </a:rPr>
              <a:t>il vous faudra </a:t>
            </a:r>
            <a:r>
              <a:rPr lang="fr-FR" sz="1400" b="1" dirty="0" smtClean="0">
                <a:solidFill>
                  <a:schemeClr val="bg2"/>
                </a:solidFill>
                <a:latin typeface="Comic Sans MS" pitchFamily="66" charset="0"/>
              </a:rPr>
              <a:t>dans la plus part des cas </a:t>
            </a:r>
            <a:r>
              <a:rPr lang="fr-FR" sz="1400" b="1" dirty="0">
                <a:solidFill>
                  <a:schemeClr val="bg2"/>
                </a:solidFill>
                <a:latin typeface="Comic Sans MS" pitchFamily="66" charset="0"/>
              </a:rPr>
              <a:t>le racheter !</a:t>
            </a:r>
            <a:r>
              <a:rPr lang="fr-FR" sz="1400" dirty="0">
                <a:solidFill>
                  <a:schemeClr val="bg2"/>
                </a:solidFill>
                <a:latin typeface="Comic Sans MS" pitchFamily="66" charset="0"/>
              </a:rPr>
              <a:t> ( une centaine d'euros )</a:t>
            </a:r>
          </a:p>
        </p:txBody>
      </p:sp>
      <p:pic>
        <p:nvPicPr>
          <p:cNvPr id="49161" name="Picture 9" descr="C:\Documents and Settings\Propriétaire\Mes documents\Capimmec\images\logo-vista-seguridad-bubble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934200" y="1599089"/>
            <a:ext cx="1809750" cy="10134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465" name="Picture 16" descr="https://www.cim26.net/local/cache-vignettes/L115xH146/siteon0-dc90f.gif?153439905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5805488"/>
            <a:ext cx="7207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Users\tjean\Pictures\windows 10 tb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5085184"/>
            <a:ext cx="2857500" cy="16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49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autoUpdateAnimBg="0"/>
      <p:bldP spid="49156" grpId="0" autoUpdateAnimBg="0"/>
      <p:bldP spid="49157" grpId="0" autoUpdateAnimBg="0"/>
      <p:bldP spid="49158" grpId="0" autoUpdateAnimBg="0"/>
      <p:bldP spid="49159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100000">
              <a:srgbClr val="FF993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CE7383-533A-4B75-821A-9750177ACA58}" type="slidenum">
              <a:rPr lang="fr-FR"/>
              <a:pPr>
                <a:defRPr/>
              </a:pPr>
              <a:t>16</a:t>
            </a:fld>
            <a:endParaRPr lang="fr-FR"/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1330325" y="152400"/>
            <a:ext cx="726032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3200" b="1" dirty="0">
                <a:solidFill>
                  <a:schemeClr val="bg2"/>
                </a:solidFill>
                <a:latin typeface="Comic Sans MS" pitchFamily="66" charset="0"/>
              </a:rPr>
              <a:t>Monter ou améliorer son ordinateur</a:t>
            </a: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0" y="1219200"/>
            <a:ext cx="47244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bg2"/>
              </a:buClr>
              <a:buFont typeface="Wingdings" pitchFamily="2" charset="2"/>
              <a:buChar char="Ø"/>
            </a:pPr>
            <a:r>
              <a:rPr lang="fr-FR" sz="1600" dirty="0">
                <a:solidFill>
                  <a:srgbClr val="FFFF00"/>
                </a:solidFill>
              </a:rPr>
              <a:t> </a:t>
            </a:r>
            <a:r>
              <a:rPr lang="fr-FR" sz="1400" dirty="0">
                <a:solidFill>
                  <a:schemeClr val="bg2"/>
                </a:solidFill>
                <a:latin typeface="Comic Sans MS" pitchFamily="66" charset="0"/>
              </a:rPr>
              <a:t>Et pourquoi ne pas choisir ses composants et monter </a:t>
            </a:r>
            <a:br>
              <a:rPr lang="fr-FR" sz="1400" dirty="0">
                <a:solidFill>
                  <a:schemeClr val="bg2"/>
                </a:solidFill>
                <a:latin typeface="Comic Sans MS" pitchFamily="66" charset="0"/>
              </a:rPr>
            </a:br>
            <a:r>
              <a:rPr lang="fr-FR" sz="1400" dirty="0">
                <a:solidFill>
                  <a:schemeClr val="bg2"/>
                </a:solidFill>
                <a:latin typeface="Comic Sans MS" pitchFamily="66" charset="0"/>
              </a:rPr>
              <a:t>l'ordinateur de vos rêves ?</a:t>
            </a:r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0" y="2057400"/>
            <a:ext cx="51480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chemeClr val="bg2"/>
              </a:buClr>
              <a:buFont typeface="Wingdings" pitchFamily="2" charset="2"/>
              <a:buChar char="Ø"/>
            </a:pPr>
            <a:r>
              <a:rPr lang="fr-FR" sz="1400" dirty="0">
                <a:solidFill>
                  <a:schemeClr val="bg2"/>
                </a:solidFill>
                <a:latin typeface="Comic Sans MS" pitchFamily="66" charset="0"/>
              </a:rPr>
              <a:t> Un rêve impossible ? Pas tant que ça pour quelqu'un un tant soit peu bricoleur et </a:t>
            </a:r>
            <a:r>
              <a:rPr lang="fr-FR" sz="1400" dirty="0" smtClean="0">
                <a:solidFill>
                  <a:schemeClr val="bg2"/>
                </a:solidFill>
                <a:latin typeface="Comic Sans MS" pitchFamily="66" charset="0"/>
              </a:rPr>
              <a:t>possédant </a:t>
            </a:r>
            <a:r>
              <a:rPr lang="fr-FR" sz="1400" dirty="0">
                <a:solidFill>
                  <a:schemeClr val="bg2"/>
                </a:solidFill>
                <a:latin typeface="Comic Sans MS" pitchFamily="66" charset="0"/>
              </a:rPr>
              <a:t>un …tournevis</a:t>
            </a:r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0" y="3124200"/>
            <a:ext cx="7924800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threePt" dir="t"/>
            </a:scene3d>
            <a:sp3d extrusionH="57150" contourW="12700">
              <a:bevelT w="6350"/>
              <a:bevelB w="38100" h="38100"/>
              <a:extrusionClr>
                <a:schemeClr val="bg1"/>
              </a:extrusionClr>
              <a:contourClr>
                <a:schemeClr val="bg2"/>
              </a:contourClr>
            </a:sp3d>
          </a:bodyPr>
          <a:lstStyle/>
          <a:p>
            <a:pPr>
              <a:spcBef>
                <a:spcPct val="50000"/>
              </a:spcBef>
              <a:buClr>
                <a:schemeClr val="bg2"/>
              </a:buClr>
              <a:buFont typeface="Wingdings" pitchFamily="2" charset="2"/>
              <a:buChar char="Ø"/>
            </a:pPr>
            <a:r>
              <a:rPr lang="fr-FR" sz="1600" dirty="0">
                <a:solidFill>
                  <a:srgbClr val="FFFF00"/>
                </a:solidFill>
              </a:rPr>
              <a:t> </a:t>
            </a:r>
            <a:r>
              <a:rPr lang="fr-FR" sz="1400" dirty="0">
                <a:solidFill>
                  <a:schemeClr val="bg2"/>
                </a:solidFill>
                <a:latin typeface="Comic Sans MS" pitchFamily="66" charset="0"/>
              </a:rPr>
              <a:t>Pour cela vous pouvez vous référer aux configurations complètes de références de l'excellent Clubic.com donnant la liste du matériel pour chaque configuration ( bureautique, </a:t>
            </a:r>
            <a:r>
              <a:rPr lang="fr-FR" sz="1400" dirty="0" err="1">
                <a:solidFill>
                  <a:schemeClr val="bg2"/>
                </a:solidFill>
                <a:latin typeface="Comic Sans MS" pitchFamily="66" charset="0"/>
              </a:rPr>
              <a:t>etc</a:t>
            </a:r>
            <a:r>
              <a:rPr lang="fr-FR" sz="1400" dirty="0">
                <a:solidFill>
                  <a:schemeClr val="bg2"/>
                </a:solidFill>
                <a:latin typeface="Comic Sans MS" pitchFamily="66" charset="0"/>
              </a:rPr>
              <a:t>…)</a:t>
            </a:r>
            <a:br>
              <a:rPr lang="fr-FR" sz="1400" dirty="0">
                <a:solidFill>
                  <a:schemeClr val="bg2"/>
                </a:solidFill>
                <a:latin typeface="Comic Sans MS" pitchFamily="66" charset="0"/>
              </a:rPr>
            </a:br>
            <a:r>
              <a:rPr lang="fr-FR" sz="1400" dirty="0">
                <a:solidFill>
                  <a:schemeClr val="bg2"/>
                </a:solidFill>
                <a:latin typeface="Comic Sans MS" pitchFamily="66" charset="0"/>
                <a:hlinkClick r:id="rId3"/>
              </a:rPr>
              <a:t>http://www.clubic.com:80/article-13957-1-les-configurations-completes-de-reference.html</a:t>
            </a:r>
            <a:endParaRPr lang="fr-FR" sz="1400" dirty="0">
              <a:solidFill>
                <a:schemeClr val="bg2"/>
              </a:solidFill>
              <a:latin typeface="Comic Sans MS" pitchFamily="66" charset="0"/>
            </a:endParaRPr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0" y="4343400"/>
            <a:ext cx="7467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threePt" dir="t">
                <a:rot lat="0" lon="0" rev="600000"/>
              </a:lightRig>
            </a:scene3d>
            <a:sp3d extrusionH="57150" contourW="12700">
              <a:bevelT w="6350"/>
              <a:extrusionClr>
                <a:schemeClr val="bg1"/>
              </a:extrusionClr>
              <a:contourClr>
                <a:schemeClr val="bg2"/>
              </a:contourClr>
            </a:sp3d>
          </a:bodyPr>
          <a:lstStyle/>
          <a:p>
            <a:pPr>
              <a:buClr>
                <a:schemeClr val="bg2"/>
              </a:buClr>
              <a:buFont typeface="Wingdings" pitchFamily="2" charset="2"/>
              <a:buChar char="Ø"/>
            </a:pPr>
            <a:r>
              <a:rPr lang="fr-FR" sz="1400" dirty="0">
                <a:solidFill>
                  <a:schemeClr val="bg2"/>
                </a:solidFill>
                <a:latin typeface="Comic Sans MS" pitchFamily="66" charset="0"/>
              </a:rPr>
              <a:t> Puis vous serez aidé dans votre entreprise par un didacticiel complet de montage de tous ces composants toujours chez </a:t>
            </a:r>
            <a:r>
              <a:rPr lang="fr-FR" sz="1400" dirty="0" err="1">
                <a:solidFill>
                  <a:schemeClr val="bg2"/>
                </a:solidFill>
                <a:latin typeface="Comic Sans MS" pitchFamily="66" charset="0"/>
              </a:rPr>
              <a:t>Clubic</a:t>
            </a:r>
            <a:r>
              <a:rPr lang="fr-FR" sz="1400" dirty="0">
                <a:solidFill>
                  <a:schemeClr val="bg2"/>
                </a:solidFill>
                <a:latin typeface="Comic Sans MS" pitchFamily="66" charset="0"/>
              </a:rPr>
              <a:t> avec une </a:t>
            </a:r>
            <a:r>
              <a:rPr lang="fr-FR" sz="1400" dirty="0" smtClean="0">
                <a:solidFill>
                  <a:schemeClr val="bg2"/>
                </a:solidFill>
                <a:latin typeface="Comic Sans MS" pitchFamily="66" charset="0"/>
              </a:rPr>
              <a:t>vidéo </a:t>
            </a:r>
            <a:r>
              <a:rPr lang="fr-FR" sz="1400" dirty="0">
                <a:solidFill>
                  <a:schemeClr val="bg2"/>
                </a:solidFill>
                <a:latin typeface="Comic Sans MS" pitchFamily="66" charset="0"/>
              </a:rPr>
              <a:t>pour chaque composant ( carte </a:t>
            </a:r>
            <a:r>
              <a:rPr lang="fr-FR" sz="1400" dirty="0" err="1">
                <a:solidFill>
                  <a:schemeClr val="bg2"/>
                </a:solidFill>
                <a:latin typeface="Comic Sans MS" pitchFamily="66" charset="0"/>
              </a:rPr>
              <a:t>mère,processeur</a:t>
            </a:r>
            <a:r>
              <a:rPr lang="fr-FR" sz="1400" dirty="0">
                <a:solidFill>
                  <a:schemeClr val="bg2"/>
                </a:solidFill>
                <a:latin typeface="Comic Sans MS" pitchFamily="66" charset="0"/>
              </a:rPr>
              <a:t> </a:t>
            </a:r>
            <a:r>
              <a:rPr lang="fr-FR" sz="1400" dirty="0" err="1">
                <a:solidFill>
                  <a:schemeClr val="bg2"/>
                </a:solidFill>
                <a:latin typeface="Comic Sans MS" pitchFamily="66" charset="0"/>
              </a:rPr>
              <a:t>etc</a:t>
            </a:r>
            <a:r>
              <a:rPr lang="fr-FR" sz="1400" dirty="0">
                <a:solidFill>
                  <a:schemeClr val="bg2"/>
                </a:solidFill>
                <a:latin typeface="Comic Sans MS" pitchFamily="66" charset="0"/>
              </a:rPr>
              <a:t>… )</a:t>
            </a:r>
          </a:p>
          <a:p>
            <a:pPr>
              <a:buClr>
                <a:srgbClr val="FFFF00"/>
              </a:buClr>
              <a:buFont typeface="Wingdings" pitchFamily="2" charset="2"/>
              <a:buNone/>
            </a:pPr>
            <a:r>
              <a:rPr lang="fr-FR" sz="1400" dirty="0">
                <a:solidFill>
                  <a:schemeClr val="bg2"/>
                </a:solidFill>
                <a:latin typeface="Comic Sans MS" pitchFamily="66" charset="0"/>
                <a:hlinkClick r:id="rId4"/>
              </a:rPr>
              <a:t>http://www.clubic.com/article-66115-1-monter-configurer-pc-generation.html</a:t>
            </a:r>
            <a:endParaRPr lang="fr-FR" sz="1400" dirty="0">
              <a:solidFill>
                <a:schemeClr val="bg2"/>
              </a:solidFill>
              <a:latin typeface="Comic Sans MS" pitchFamily="66" charset="0"/>
              <a:hlinkClick r:id="rId3"/>
            </a:endParaRPr>
          </a:p>
        </p:txBody>
      </p:sp>
      <p:pic>
        <p:nvPicPr>
          <p:cNvPr id="47112" name="Picture 8" descr="C:\Documents and Settings\Propriétaire\Mes documents\Capimmec\branchés\video montage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62600" y="762000"/>
            <a:ext cx="28829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3" name="Text Box 9"/>
          <p:cNvSpPr txBox="1">
            <a:spLocks noChangeArrowheads="1"/>
          </p:cNvSpPr>
          <p:nvPr/>
        </p:nvSpPr>
        <p:spPr bwMode="auto">
          <a:xfrm>
            <a:off x="2123728" y="5517232"/>
            <a:ext cx="4016375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chemeClr val="bg2"/>
              </a:buClr>
              <a:buFont typeface="Wingdings" pitchFamily="2" charset="2"/>
              <a:buChar char="Ø"/>
            </a:pPr>
            <a:r>
              <a:rPr lang="fr-FR" sz="1600" dirty="0"/>
              <a:t> </a:t>
            </a:r>
            <a:r>
              <a:rPr lang="fr-FR" sz="2000" dirty="0">
                <a:solidFill>
                  <a:schemeClr val="bg2"/>
                </a:solidFill>
                <a:latin typeface="Comic Sans MS" pitchFamily="66" charset="0"/>
              </a:rPr>
              <a:t>Vous êtes décidé ? Au travail </a:t>
            </a:r>
            <a:r>
              <a:rPr lang="fr-FR" sz="2000" dirty="0" smtClean="0">
                <a:solidFill>
                  <a:schemeClr val="bg2"/>
                </a:solidFill>
                <a:latin typeface="Comic Sans MS" pitchFamily="66" charset="0"/>
              </a:rPr>
              <a:t>!</a:t>
            </a:r>
          </a:p>
          <a:p>
            <a:pPr algn="ctr">
              <a:spcBef>
                <a:spcPct val="50000"/>
              </a:spcBef>
              <a:buClr>
                <a:schemeClr val="bg2"/>
              </a:buClr>
              <a:buFont typeface="Wingdings" pitchFamily="2" charset="2"/>
              <a:buChar char="Ø"/>
            </a:pPr>
            <a:r>
              <a:rPr lang="fr-FR" sz="2000" dirty="0" smtClean="0">
                <a:solidFill>
                  <a:schemeClr val="bg2"/>
                </a:solidFill>
                <a:latin typeface="Comic Sans MS" pitchFamily="66" charset="0"/>
              </a:rPr>
              <a:t>C’est FINI ! Ouf </a:t>
            </a:r>
            <a:endParaRPr lang="fr-FR" sz="2000" dirty="0">
              <a:solidFill>
                <a:schemeClr val="bg2"/>
              </a:solidFill>
              <a:latin typeface="Comic Sans MS" pitchFamily="66" charset="0"/>
            </a:endParaRPr>
          </a:p>
        </p:txBody>
      </p:sp>
      <p:pic>
        <p:nvPicPr>
          <p:cNvPr id="20490" name="Picture 16" descr="https://www.cim26.net/local/cache-vignettes/L115xH146/siteon0-dc90f.gif?153439905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388" y="5805488"/>
            <a:ext cx="7207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C:\Users\tjean\Pictures\terminé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28184" y="5517232"/>
            <a:ext cx="1321469" cy="97640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autoUpdateAnimBg="0"/>
      <p:bldP spid="47108" grpId="0" autoUpdateAnimBg="0"/>
      <p:bldP spid="47109" grpId="0" autoUpdateAnimBg="0"/>
      <p:bldP spid="47110" grpId="0" autoUpdateAnimBg="0"/>
      <p:bldP spid="47111" grpId="0" autoUpdateAnimBg="0"/>
      <p:bldP spid="47113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504056"/>
          </a:xfrm>
        </p:spPr>
        <p:txBody>
          <a:bodyPr/>
          <a:lstStyle/>
          <a:p>
            <a:r>
              <a:rPr lang="fr-FR" dirty="0" smtClean="0"/>
              <a:t>Description Composants CM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9E5EF7-EC32-4CCC-8FA6-260AF62E7968}" type="slidenum">
              <a:rPr lang="fr-FR" smtClean="0"/>
              <a:pPr>
                <a:defRPr/>
              </a:pPr>
              <a:t>17</a:t>
            </a:fld>
            <a:endParaRPr lang="fr-FR"/>
          </a:p>
        </p:txBody>
      </p:sp>
      <p:pic>
        <p:nvPicPr>
          <p:cNvPr id="5" name="Picture 13" descr="C:\Users\tjean\Pictures\desc 3 carte mer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21598"/>
            <a:ext cx="8136903" cy="56958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11" descr="C:\Users\tjean\Pictures\desc carte mere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8384" y="5805264"/>
            <a:ext cx="706972" cy="404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C:\Users\tjean\Pictures\desc 2 carte mer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01491"/>
            <a:ext cx="7632847" cy="5723110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504056"/>
          </a:xfrm>
        </p:spPr>
        <p:txBody>
          <a:bodyPr/>
          <a:lstStyle/>
          <a:p>
            <a:r>
              <a:rPr lang="fr-FR" dirty="0" smtClean="0"/>
              <a:t>Description CM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9E5EF7-EC32-4CCC-8FA6-260AF62E7968}" type="slidenum">
              <a:rPr lang="fr-FR" smtClean="0"/>
              <a:pPr>
                <a:defRPr/>
              </a:pPr>
              <a:t>18</a:t>
            </a:fld>
            <a:endParaRPr lang="fr-FR"/>
          </a:p>
        </p:txBody>
      </p:sp>
      <p:pic>
        <p:nvPicPr>
          <p:cNvPr id="6" name="Picture 11" descr="C:\Users\tjean\Pictures\desc carte mere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0392" y="5949280"/>
            <a:ext cx="706972" cy="404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chemeClr val="tx2"/>
            </a:gs>
            <a:gs pos="100000">
              <a:srgbClr val="FF993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533400"/>
          </a:xfrm>
        </p:spPr>
        <p:txBody>
          <a:bodyPr/>
          <a:lstStyle/>
          <a:p>
            <a:pPr algn="ctr"/>
            <a:r>
              <a:rPr lang="fr-FR" sz="3200" dirty="0" smtClean="0">
                <a:solidFill>
                  <a:srgbClr val="FFFF00"/>
                </a:solidFill>
              </a:rPr>
              <a:t>Pour quel usage ?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idx="1"/>
          </p:nvPr>
        </p:nvSpPr>
        <p:spPr>
          <a:xfrm>
            <a:off x="0" y="609600"/>
            <a:ext cx="8915400" cy="1066800"/>
          </a:xfrm>
        </p:spPr>
        <p:txBody>
          <a:bodyPr/>
          <a:lstStyle/>
          <a:p>
            <a:pPr>
              <a:buClr>
                <a:srgbClr val="FFFF00"/>
              </a:buClr>
              <a:buFont typeface="Wingdings" pitchFamily="2" charset="2"/>
              <a:buChar char="Ø"/>
            </a:pPr>
            <a:r>
              <a:rPr lang="fr-FR" sz="16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C'est la première question à se poser et elle est fondamentale ! Bien sûr l'adage qui peut le plus peut le moins s'applique dans ce domaine mais il est plus logique et moins couteux d'adapter le matériel aux besoins</a:t>
            </a:r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B7574E-2512-438D-A8BA-4ADCEBDB7DDB}" type="slidenum">
              <a:rPr lang="fr-FR"/>
              <a:pPr>
                <a:defRPr/>
              </a:pPr>
              <a:t>2</a:t>
            </a:fld>
            <a:endParaRPr lang="fr-FR"/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1" y="1689100"/>
            <a:ext cx="9144000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rgbClr val="FFFF00"/>
              </a:buClr>
              <a:buFont typeface="Wingdings" pitchFamily="2" charset="2"/>
              <a:buChar char="Ø"/>
            </a:pPr>
            <a:r>
              <a:rPr lang="fr-FR" sz="1800" dirty="0"/>
              <a:t>  </a:t>
            </a:r>
            <a:r>
              <a:rPr lang="fr-FR" sz="16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Si on se limite aux usages de base d'un ordinateur à savoir :</a:t>
            </a:r>
            <a:br>
              <a:rPr lang="fr-FR" sz="16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fr-FR" sz="16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- consulter internet</a:t>
            </a:r>
            <a:br>
              <a:rPr lang="fr-FR" sz="16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fr-FR" sz="16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- envoyer et recevoir des mails</a:t>
            </a:r>
            <a:br>
              <a:rPr lang="fr-FR" sz="16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fr-FR" sz="16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- faire du traitement de texte et du tableur</a:t>
            </a:r>
            <a:br>
              <a:rPr lang="fr-FR" sz="16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fr-FR" sz="16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- lire ou graver des DVD</a:t>
            </a:r>
            <a:br>
              <a:rPr lang="fr-FR" sz="16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fr-FR" sz="16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on pourra se contenter d'un début de gamme à </a:t>
            </a:r>
            <a:r>
              <a:rPr lang="fr-FR" sz="16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400€ « voir moins mais cela aura une conséquence sur le matériel »</a:t>
            </a:r>
            <a:endParaRPr lang="fr-FR" sz="1600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0" y="3657600"/>
            <a:ext cx="8286243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FFFF00"/>
              </a:buClr>
              <a:buFont typeface="Wingdings" pitchFamily="2" charset="2"/>
              <a:buChar char="Ø"/>
            </a:pPr>
            <a:r>
              <a:rPr lang="fr-FR" sz="18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  </a:t>
            </a:r>
            <a:r>
              <a:rPr lang="fr-FR" sz="16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Pour des usages plus gourmands en terme d'espace et de puissance tels que :</a:t>
            </a:r>
            <a:br>
              <a:rPr lang="fr-FR" sz="16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fr-FR" sz="16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- traitement d'images</a:t>
            </a:r>
            <a:br>
              <a:rPr lang="fr-FR" sz="16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fr-FR" sz="16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- musique</a:t>
            </a:r>
            <a:br>
              <a:rPr lang="fr-FR" sz="16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fr-FR" sz="16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- montage </a:t>
            </a:r>
            <a:r>
              <a:rPr lang="fr-FR" sz="16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vidéo</a:t>
            </a:r>
            <a:r>
              <a:rPr lang="fr-FR" sz="16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/>
            </a:r>
            <a:br>
              <a:rPr lang="fr-FR" sz="16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fr-FR" sz="16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on doit demander plus de performances et chercher dans une gamme de 800 à </a:t>
            </a:r>
            <a:r>
              <a:rPr lang="fr-FR" sz="16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1500 €</a:t>
            </a:r>
            <a:endParaRPr lang="fr-FR" sz="1600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1622425" y="5410200"/>
            <a:ext cx="7521575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Ø"/>
            </a:pPr>
            <a:r>
              <a:rPr lang="fr-FR" sz="18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fr-FR" sz="16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Enfin si on est adepte de jeux </a:t>
            </a:r>
            <a:r>
              <a:rPr lang="fr-FR" sz="16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vidéo </a:t>
            </a:r>
            <a:r>
              <a:rPr lang="fr-FR" sz="16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il faut un processeur puissant et une carte d'affichage performante et le prix à payer s'en ressentira ( plus de </a:t>
            </a:r>
            <a:r>
              <a:rPr lang="fr-FR" sz="16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1500 </a:t>
            </a:r>
            <a:r>
              <a:rPr lang="fr-FR" sz="16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€ </a:t>
            </a:r>
            <a:r>
              <a:rPr lang="fr-FR" sz="16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) en configuration magasin ou environ 900 € à 1100 € à monter sois Même. (pour les plus courageux) </a:t>
            </a:r>
            <a:endParaRPr lang="fr-FR" sz="1600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6152" name="Picture 16" descr="https://www.cim26.net/local/cache-vignettes/L115xH146/siteon0-dc90f.gif?153439905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5805488"/>
            <a:ext cx="7207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1" grpId="0" autoUpdateAnimBg="0"/>
      <p:bldP spid="1032" grpId="0" build="p" autoUpdateAnimBg="0"/>
      <p:bldP spid="1033" grpId="0" autoUpdateAnimBg="0"/>
      <p:bldP spid="1034" grpId="0" autoUpdateAnimBg="0"/>
      <p:bldP spid="1035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chemeClr val="tx2"/>
            </a:gs>
            <a:gs pos="100000">
              <a:srgbClr val="FF993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0" name="Picture 8" descr="Résultat de recherche d'images pour &quot;pc de bureau gamer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188640"/>
            <a:ext cx="2087464" cy="20046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533400"/>
          </a:xfrm>
        </p:spPr>
        <p:txBody>
          <a:bodyPr/>
          <a:lstStyle/>
          <a:p>
            <a:r>
              <a:rPr lang="fr-FR" sz="3200" smtClean="0">
                <a:solidFill>
                  <a:srgbClr val="FFFF00"/>
                </a:solidFill>
              </a:rPr>
              <a:t>L'Ordinateur de bureau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idx="1"/>
          </p:nvPr>
        </p:nvSpPr>
        <p:spPr>
          <a:xfrm>
            <a:off x="0" y="2060848"/>
            <a:ext cx="8604448" cy="2304256"/>
          </a:xfrm>
        </p:spPr>
        <p:txBody>
          <a:bodyPr>
            <a:normAutofit fontScale="62500" lnSpcReduction="20000"/>
          </a:bodyPr>
          <a:lstStyle/>
          <a:p>
            <a:pPr marL="274320" indent="-274320" fontAlgn="auto">
              <a:lnSpc>
                <a:spcPct val="120000"/>
              </a:lnSpc>
              <a:spcAft>
                <a:spcPts val="0"/>
              </a:spcAft>
              <a:buClr>
                <a:schemeClr val="bg2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fr-FR" sz="29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L’ordinateur de bureau a pour lui son confort , lié essentiellement à son grand clavier et son grand écran</a:t>
            </a:r>
            <a:r>
              <a:rPr lang="fr-FR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. </a:t>
            </a:r>
            <a:endParaRPr lang="fr-FR" dirty="0" smtClean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Clr>
                <a:schemeClr val="bg2">
                  <a:lumMod val="75000"/>
                </a:schemeClr>
              </a:buClr>
              <a:buNone/>
              <a:defRPr/>
            </a:pPr>
            <a:endParaRPr lang="fr-FR" dirty="0" smtClean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  <a:p>
            <a:pPr marL="274320" indent="-274320" fontAlgn="auto">
              <a:lnSpc>
                <a:spcPct val="120000"/>
              </a:lnSpc>
              <a:spcAft>
                <a:spcPts val="0"/>
              </a:spcAft>
              <a:buClr>
                <a:schemeClr val="bg2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fr-FR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/>
            </a:r>
            <a:br>
              <a:rPr lang="fr-FR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fr-FR" sz="2900" b="1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Il est facilement "</a:t>
            </a:r>
            <a:r>
              <a:rPr lang="fr-FR" sz="2900" b="1" dirty="0" err="1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upgradable</a:t>
            </a:r>
            <a:r>
              <a:rPr lang="fr-FR" sz="2900" b="1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 "</a:t>
            </a:r>
            <a:r>
              <a:rPr lang="fr-FR" sz="29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et pour un coût modéré, il verra ses performances s’améliorer grâce à l’ajout de disques plus gros et plus rapides ,de cartes </a:t>
            </a:r>
            <a:r>
              <a:rPr lang="fr-FR" sz="29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Graphique, </a:t>
            </a:r>
            <a:r>
              <a:rPr lang="fr-FR" sz="29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de barrettes mémoire supplémentaires ,etc.</a:t>
            </a:r>
            <a:br>
              <a:rPr lang="fr-FR" sz="29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fr-FR" sz="29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Par contre il est plus encombrant et est difficilement </a:t>
            </a:r>
            <a:r>
              <a:rPr lang="fr-FR" sz="29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transportable.</a:t>
            </a:r>
            <a:endParaRPr lang="fr-FR" sz="2900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Clr>
                <a:srgbClr val="FFFF00"/>
              </a:buClr>
              <a:buFont typeface="Wingdings" pitchFamily="2" charset="2"/>
              <a:buChar char="Ø"/>
              <a:defRPr/>
            </a:pPr>
            <a:endParaRPr lang="fr-FR" sz="2900" dirty="0">
              <a:solidFill>
                <a:srgbClr val="FFFF00"/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18EE0C-7563-469E-B4B7-BF37BC4093C9}" type="slidenum">
              <a:rPr lang="fr-FR"/>
              <a:pPr>
                <a:defRPr/>
              </a:pPr>
              <a:t>3</a:t>
            </a:fld>
            <a:endParaRPr lang="fr-FR"/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0" y="4437112"/>
            <a:ext cx="8686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bg2">
                  <a:lumMod val="50000"/>
                </a:schemeClr>
              </a:buClr>
              <a:buFont typeface="Wingdings" pitchFamily="2" charset="2"/>
              <a:buChar char="Ø"/>
            </a:pPr>
            <a:r>
              <a:rPr lang="fr-FR" sz="16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  Si on dispose de la place voulue </a:t>
            </a:r>
            <a:r>
              <a:rPr lang="fr-FR" sz="16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c'est </a:t>
            </a:r>
            <a:r>
              <a:rPr lang="fr-FR" sz="16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la meilleure solution et la plus confortable avec un écran pouvant maintenant faire 24" sans se </a:t>
            </a:r>
            <a:r>
              <a:rPr lang="fr-FR" sz="16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ruiner.</a:t>
            </a:r>
            <a:endParaRPr lang="fr-FR" sz="1600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  <a:p>
            <a:pPr>
              <a:spcBef>
                <a:spcPct val="50000"/>
              </a:spcBef>
              <a:buClr>
                <a:schemeClr val="bg2">
                  <a:lumMod val="50000"/>
                </a:schemeClr>
              </a:buClr>
              <a:buFont typeface="Wingdings" pitchFamily="2" charset="2"/>
              <a:buChar char="Ø"/>
            </a:pPr>
            <a:r>
              <a:rPr lang="fr-FR" sz="16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 Pour les "joueurs" c'est la solution obligée</a:t>
            </a:r>
          </a:p>
        </p:txBody>
      </p:sp>
      <p:pic>
        <p:nvPicPr>
          <p:cNvPr id="7175" name="Picture 16" descr="https://www.cim26.net/local/cache-vignettes/L115xH146/siteon0-dc90f.gif?153439905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5805488"/>
            <a:ext cx="7207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autoUpdateAnimBg="0"/>
      <p:bldP spid="18436" grpId="0" build="p" autoUpdateAnimBg="0"/>
      <p:bldP spid="18437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chemeClr val="tx2"/>
            </a:gs>
            <a:gs pos="100000">
              <a:srgbClr val="FF993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8" descr="Résultat de recherche d'images pour &quot;image portable gamer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37325" y="262587"/>
            <a:ext cx="1995115" cy="13979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09600"/>
          </a:xfrm>
        </p:spPr>
        <p:txBody>
          <a:bodyPr/>
          <a:lstStyle/>
          <a:p>
            <a:r>
              <a:rPr lang="fr-FR" sz="3200" dirty="0" smtClean="0">
                <a:solidFill>
                  <a:srgbClr val="FFFF00"/>
                </a:solidFill>
              </a:rPr>
              <a:t>Les portables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idx="1"/>
          </p:nvPr>
        </p:nvSpPr>
        <p:spPr>
          <a:xfrm>
            <a:off x="0" y="1484784"/>
            <a:ext cx="8915400" cy="4608511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fr-FR" sz="14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 Les ultra-portables. </a:t>
            </a:r>
            <a:br>
              <a:rPr lang="fr-FR" sz="14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fr-FR" sz="14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Compacts, légers, ils se font oublier lors du transport. Leur écran compris </a:t>
            </a:r>
            <a:r>
              <a:rPr lang="fr-FR" sz="1400" dirty="0" smtClean="0">
                <a:solidFill>
                  <a:srgbClr val="FFFF00"/>
                </a:solidFill>
                <a:latin typeface="Comic Sans MS" pitchFamily="66" charset="0"/>
              </a:rPr>
              <a:t>entre 11 et 14‘’ </a:t>
            </a:r>
            <a:r>
              <a:rPr lang="fr-FR" sz="14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(28 à 35 cm) pourra parfois s’avérer un peu petit</a:t>
            </a:r>
            <a:r>
              <a:rPr lang="fr-FR" sz="1400" dirty="0" smtClean="0">
                <a:solidFill>
                  <a:srgbClr val="FFFF00"/>
                </a:solidFill>
                <a:latin typeface="Comic Sans MS" pitchFamily="66" charset="0"/>
              </a:rPr>
              <a:t>. Laissons les aux professionnels…</a:t>
            </a:r>
            <a:br>
              <a:rPr lang="fr-FR" sz="1400" dirty="0" smtClean="0">
                <a:solidFill>
                  <a:srgbClr val="FFFF00"/>
                </a:solidFill>
                <a:latin typeface="Comic Sans MS" pitchFamily="66" charset="0"/>
              </a:rPr>
            </a:br>
            <a:endParaRPr lang="fr-FR" sz="1400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14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Les portables </a:t>
            </a:r>
            <a:r>
              <a:rPr lang="fr-FR" sz="1400" dirty="0" smtClean="0">
                <a:solidFill>
                  <a:srgbClr val="FF0000"/>
                </a:solidFill>
                <a:latin typeface="Comic Sans MS" pitchFamily="66" charset="0"/>
              </a:rPr>
              <a:t>généralistes</a:t>
            </a:r>
            <a:r>
              <a:rPr lang="fr-FR" sz="14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. </a:t>
            </a:r>
            <a:br>
              <a:rPr lang="fr-FR" sz="14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fr-FR" sz="14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Avec leur écran </a:t>
            </a:r>
            <a:r>
              <a:rPr lang="fr-FR" sz="1400" dirty="0" smtClean="0">
                <a:solidFill>
                  <a:srgbClr val="FFFF00"/>
                </a:solidFill>
                <a:latin typeface="Comic Sans MS" pitchFamily="66" charset="0"/>
              </a:rPr>
              <a:t>15,6’’ </a:t>
            </a:r>
            <a:r>
              <a:rPr lang="fr-FR" sz="14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(39,6 cm), ils sont le bon compromis entre la portabilité, la puissance et le confort, sans oublier un coût raisonnable</a:t>
            </a:r>
          </a:p>
          <a:p>
            <a:pPr>
              <a:buFont typeface="Wingdings" pitchFamily="2" charset="2"/>
              <a:buNone/>
            </a:pPr>
            <a:endParaRPr lang="fr-FR" sz="1400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14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Les portables </a:t>
            </a:r>
            <a:r>
              <a:rPr lang="fr-FR" sz="1400" dirty="0" smtClean="0">
                <a:solidFill>
                  <a:srgbClr val="FF0000"/>
                </a:solidFill>
                <a:latin typeface="Comic Sans MS" pitchFamily="66" charset="0"/>
              </a:rPr>
              <a:t>grands confort</a:t>
            </a:r>
            <a:r>
              <a:rPr lang="fr-FR" sz="14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. De dimensions identiques à celui de la plupart des PC de bureau, </a:t>
            </a:r>
            <a:br>
              <a:rPr lang="fr-FR" sz="14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fr-FR" sz="14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l’écran </a:t>
            </a:r>
            <a:r>
              <a:rPr lang="fr-FR" sz="1400" dirty="0" smtClean="0">
                <a:solidFill>
                  <a:srgbClr val="FFFF00"/>
                </a:solidFill>
                <a:latin typeface="Comic Sans MS" pitchFamily="66" charset="0"/>
              </a:rPr>
              <a:t>de 17’’ </a:t>
            </a:r>
            <a:r>
              <a:rPr lang="fr-FR" sz="14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(43 cm) permet d’étaler facilement 2 documents, d’afficher plusieurs fenêtres simultanément et passer rapidement de l’une à l’autre.</a:t>
            </a:r>
            <a:br>
              <a:rPr lang="fr-FR" sz="14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</a:br>
            <a:endParaRPr lang="fr-FR" sz="1400" dirty="0" smtClean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14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Les portables </a:t>
            </a:r>
            <a:r>
              <a:rPr lang="fr-FR" sz="1400" dirty="0" smtClean="0">
                <a:solidFill>
                  <a:srgbClr val="FF0000"/>
                </a:solidFill>
                <a:latin typeface="Comic Sans MS" pitchFamily="66" charset="0"/>
              </a:rPr>
              <a:t>Transportables</a:t>
            </a:r>
            <a:r>
              <a:rPr lang="fr-FR" sz="14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. </a:t>
            </a:r>
            <a:r>
              <a:rPr lang="fr-FR" sz="1400" dirty="0" smtClean="0">
                <a:solidFill>
                  <a:srgbClr val="FFFF00"/>
                </a:solidFill>
                <a:latin typeface="Comic Sans MS" pitchFamily="66" charset="0"/>
              </a:rPr>
              <a:t>20’’ </a:t>
            </a:r>
            <a:r>
              <a:rPr lang="fr-FR" sz="14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(51 cm), c’est un superbe écran, que ce soit pour regarder la TV ou y disposer tous les outils requis par certains logiciels. Par contre ce n’est plus vraiment portatif, 5 kg, voire largement plus… À déplacer de temps à autre !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fr-FR" sz="1400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fr-FR" sz="1400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fr-FR" sz="1400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endParaRPr lang="fr-FR" sz="1600" dirty="0" smtClean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3ECA40-6846-430E-8A03-E3470C9057A3}" type="slidenum">
              <a:rPr lang="fr-FR"/>
              <a:pPr>
                <a:defRPr/>
              </a:pPr>
              <a:t>4</a:t>
            </a:fld>
            <a:endParaRPr lang="fr-FR"/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179512" y="4941168"/>
            <a:ext cx="7947992" cy="109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chemeClr val="tx2"/>
              </a:buClr>
              <a:buFont typeface="Wingdings" pitchFamily="2" charset="2"/>
              <a:buChar char="Ø"/>
            </a:pPr>
            <a:r>
              <a:rPr lang="fr-FR" sz="16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fr-FR" sz="1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fr-FR" sz="14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Les portables offrent maintenant une gamme de modèles variés et performants. Ils peuvent remplacer un ordinateur de bureau et être utilisés partout dans la maison ( réseau wifi ) Ils peuvent vous suivre en vacance.</a:t>
            </a:r>
          </a:p>
          <a:p>
            <a:pPr>
              <a:spcBef>
                <a:spcPct val="50000"/>
              </a:spcBef>
              <a:buClr>
                <a:schemeClr val="tx2"/>
              </a:buClr>
              <a:buFont typeface="Wingdings" pitchFamily="2" charset="2"/>
              <a:buChar char="Ø"/>
            </a:pPr>
            <a:r>
              <a:rPr lang="fr-FR" sz="14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fr-FR" sz="1400" dirty="0" smtClean="0">
                <a:solidFill>
                  <a:srgbClr val="FFFF00"/>
                </a:solidFill>
                <a:latin typeface="Comic Sans MS" pitchFamily="66" charset="0"/>
              </a:rPr>
              <a:t>Attention aux connecteurs de sortie disponibles avec vos anciens appareils</a:t>
            </a:r>
            <a:endParaRPr lang="fr-FR" sz="16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8199" name="Picture 16" descr="https://www.cim26.net/local/cache-vignettes/L115xH146/siteon0-dc90f.gif?153439905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3" y="6060806"/>
            <a:ext cx="576064" cy="73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autoUpdateAnimBg="0"/>
      <p:bldP spid="20484" grpId="0" build="p" autoUpdateAnimBg="0"/>
      <p:bldP spid="20485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chemeClr val="tx2"/>
            </a:gs>
            <a:gs pos="100000">
              <a:srgbClr val="FF993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title"/>
          </p:nvPr>
        </p:nvSpPr>
        <p:spPr>
          <a:xfrm>
            <a:off x="2627784" y="980728"/>
            <a:ext cx="4176464" cy="381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r-FR" sz="3200" b="1" dirty="0">
                <a:solidFill>
                  <a:srgbClr val="FFFF00"/>
                </a:solidFill>
                <a:latin typeface="FNACRegular-Bold" charset="0"/>
              </a:rPr>
              <a:t/>
            </a:r>
            <a:br>
              <a:rPr lang="fr-FR" sz="3200" b="1" dirty="0">
                <a:solidFill>
                  <a:srgbClr val="FFFF00"/>
                </a:solidFill>
                <a:latin typeface="FNACRegular-Bold" charset="0"/>
              </a:rPr>
            </a:br>
            <a:r>
              <a:rPr lang="fr-FR" sz="32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FNACRegular-Bold" charset="0"/>
              </a:rPr>
              <a:t>MAC ou PC ?</a:t>
            </a:r>
            <a:r>
              <a:rPr lang="fr-FR" dirty="0">
                <a:solidFill>
                  <a:schemeClr val="accent4">
                    <a:lumMod val="60000"/>
                    <a:lumOff val="40000"/>
                  </a:schemeClr>
                </a:solidFill>
                <a:latin typeface="FNACRegular-Bold" charset="0"/>
              </a:rPr>
              <a:t/>
            </a:r>
            <a:br>
              <a:rPr lang="fr-FR" dirty="0">
                <a:solidFill>
                  <a:schemeClr val="accent4">
                    <a:lumMod val="60000"/>
                    <a:lumOff val="40000"/>
                  </a:schemeClr>
                </a:solidFill>
                <a:latin typeface="FNACRegular-Bold" charset="0"/>
              </a:rPr>
            </a:br>
            <a:endParaRPr lang="fr-FR" dirty="0">
              <a:solidFill>
                <a:schemeClr val="accent4">
                  <a:lumMod val="60000"/>
                  <a:lumOff val="40000"/>
                </a:schemeClr>
              </a:solidFill>
              <a:latin typeface="FNACRegular-Bold" charset="0"/>
            </a:endParaRPr>
          </a:p>
        </p:txBody>
      </p:sp>
      <p:sp>
        <p:nvSpPr>
          <p:cNvPr id="22532" name="Rectangle 4"/>
          <p:cNvSpPr>
            <a:spLocks noGrp="1" noChangeArrowheads="1"/>
          </p:cNvSpPr>
          <p:nvPr>
            <p:ph idx="1"/>
          </p:nvPr>
        </p:nvSpPr>
        <p:spPr>
          <a:xfrm>
            <a:off x="0" y="2057400"/>
            <a:ext cx="8820472" cy="1731640"/>
          </a:xfrm>
        </p:spPr>
        <p:txBody>
          <a:bodyPr>
            <a:normAutofit/>
          </a:bodyPr>
          <a:lstStyle/>
          <a:p>
            <a:pPr marL="0" indent="0" fontAlgn="auto">
              <a:lnSpc>
                <a:spcPct val="110000"/>
              </a:lnSpc>
              <a:spcAft>
                <a:spcPts val="0"/>
              </a:spcAft>
              <a:buClr>
                <a:srgbClr val="FFFF00"/>
              </a:buClr>
              <a:buFont typeface="Wingdings" pitchFamily="2" charset="2"/>
              <a:buChar char="Ø"/>
              <a:defRPr/>
            </a:pPr>
            <a:r>
              <a:rPr lang="fr-FR" sz="1600" dirty="0">
                <a:solidFill>
                  <a:srgbClr val="FFFF00"/>
                </a:solidFill>
                <a:latin typeface="Comic Sans MS" pitchFamily="66" charset="0"/>
              </a:rPr>
              <a:t> Vaste question! Et pas de réponse unique. Les prix des appareils, à performances </a:t>
            </a:r>
            <a:r>
              <a:rPr lang="fr-FR" sz="1600" dirty="0" err="1">
                <a:solidFill>
                  <a:srgbClr val="FFFF00"/>
                </a:solidFill>
                <a:latin typeface="Comic Sans MS" pitchFamily="66" charset="0"/>
              </a:rPr>
              <a:t>semblables,sont</a:t>
            </a:r>
            <a:r>
              <a:rPr lang="fr-FR" sz="1600" dirty="0">
                <a:solidFill>
                  <a:srgbClr val="FFFF00"/>
                </a:solidFill>
                <a:latin typeface="Comic Sans MS" pitchFamily="66" charset="0"/>
              </a:rPr>
              <a:t> très voisins ( MAC un peu plus cher ). </a:t>
            </a:r>
            <a:br>
              <a:rPr lang="fr-FR" sz="1600" dirty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fr-FR" sz="1600" dirty="0">
                <a:solidFill>
                  <a:srgbClr val="FFFF00"/>
                </a:solidFill>
                <a:latin typeface="Comic Sans MS" pitchFamily="66" charset="0"/>
              </a:rPr>
              <a:t>Le design est plus séducteur du côté Mac, et s’il bénéficie d’une réputation justifiée de simplicité maximum, tout le monde est d’accord pour dire que le PC tend à s’en rapprocher… </a:t>
            </a:r>
            <a:br>
              <a:rPr lang="fr-FR" sz="1600" dirty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fr-FR" sz="1600" dirty="0">
                <a:solidFill>
                  <a:srgbClr val="FFFF00"/>
                </a:solidFill>
                <a:latin typeface="Comic Sans MS" pitchFamily="66" charset="0"/>
              </a:rPr>
              <a:t>Et tous reconnaissent que le PC offre plus de choix de </a:t>
            </a:r>
            <a:r>
              <a:rPr lang="fr-FR" sz="1600" dirty="0" smtClean="0">
                <a:solidFill>
                  <a:srgbClr val="FFFF00"/>
                </a:solidFill>
                <a:latin typeface="Comic Sans MS" pitchFamily="66" charset="0"/>
              </a:rPr>
              <a:t>logiciels.</a:t>
            </a:r>
            <a:endParaRPr lang="fr-FR" sz="1600" dirty="0">
              <a:solidFill>
                <a:srgbClr val="FFFF00"/>
              </a:solidFill>
              <a:latin typeface="Comic Sans MS" pitchFamily="66" charset="0"/>
            </a:endParaRPr>
          </a:p>
          <a:p>
            <a:pPr marL="0" indent="0" fontAlgn="auto">
              <a:spcAft>
                <a:spcPts val="0"/>
              </a:spcAft>
              <a:buClr>
                <a:srgbClr val="FFFF00"/>
              </a:buClr>
              <a:buFont typeface="Wingdings" pitchFamily="2" charset="2"/>
              <a:buChar char="Ø"/>
              <a:defRPr/>
            </a:pPr>
            <a:endParaRPr lang="fr-FR" sz="16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E7105B-680F-4442-BFEF-0C6F3A6CC303}" type="slidenum">
              <a:rPr lang="fr-FR"/>
              <a:pPr>
                <a:defRPr/>
              </a:pPr>
              <a:t>5</a:t>
            </a:fld>
            <a:endParaRPr lang="fr-FR"/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0" y="3933056"/>
            <a:ext cx="9102725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FFFF00"/>
              </a:buClr>
              <a:buFont typeface="Wingdings" pitchFamily="2" charset="2"/>
              <a:buChar char="Ø"/>
            </a:pPr>
            <a:r>
              <a:rPr lang="fr-FR" sz="1800" dirty="0"/>
              <a:t> </a:t>
            </a:r>
            <a:r>
              <a:rPr lang="fr-FR" sz="1600" dirty="0">
                <a:solidFill>
                  <a:srgbClr val="FFFF00"/>
                </a:solidFill>
                <a:latin typeface="Comic Sans MS" pitchFamily="66" charset="0"/>
              </a:rPr>
              <a:t>Autres questions pour choisir : </a:t>
            </a:r>
            <a:br>
              <a:rPr lang="fr-FR" sz="1600" dirty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fr-FR" sz="1600" dirty="0">
                <a:solidFill>
                  <a:srgbClr val="FFFF00"/>
                </a:solidFill>
                <a:latin typeface="Comic Sans MS" pitchFamily="66" charset="0"/>
              </a:rPr>
              <a:t>existe-t-il des logiciels adaptés aux objectifs dans l’environnement envisagé ? </a:t>
            </a:r>
            <a:br>
              <a:rPr lang="fr-FR" sz="1600" dirty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fr-FR" sz="1600" dirty="0">
                <a:solidFill>
                  <a:srgbClr val="FFFF00"/>
                </a:solidFill>
                <a:latin typeface="Comic Sans MS" pitchFamily="66" charset="0"/>
              </a:rPr>
              <a:t>L’équipement des personnes avec qui l’on communique ? </a:t>
            </a:r>
            <a:br>
              <a:rPr lang="fr-FR" sz="1600" dirty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fr-FR" sz="1600" dirty="0">
                <a:solidFill>
                  <a:srgbClr val="FFFF00"/>
                </a:solidFill>
                <a:latin typeface="Comic Sans MS" pitchFamily="66" charset="0"/>
              </a:rPr>
              <a:t>Les réponses à ces questions pourront donner des pistes </a:t>
            </a:r>
            <a:br>
              <a:rPr lang="fr-FR" sz="1600" dirty="0">
                <a:solidFill>
                  <a:srgbClr val="FFFF00"/>
                </a:solidFill>
                <a:latin typeface="Comic Sans MS" pitchFamily="66" charset="0"/>
              </a:rPr>
            </a:br>
            <a:endParaRPr lang="fr-FR" sz="1600" b="1" dirty="0">
              <a:solidFill>
                <a:srgbClr val="FFFF00"/>
              </a:solidFill>
            </a:endParaRPr>
          </a:p>
        </p:txBody>
      </p:sp>
      <p:pic>
        <p:nvPicPr>
          <p:cNvPr id="9224" name="Picture 16" descr="https://www.cim26.net/local/cache-vignettes/L115xH146/siteon0-dc90f.gif?153439905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5805488"/>
            <a:ext cx="7207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Résultat de recherche d'images pour &quot;pc de bureau gamer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260648"/>
            <a:ext cx="1872208" cy="17979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226" name="AutoShape 10" descr="Résultat de recherche d'images pour &quot;mac de bureau&quot;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228" name="AutoShape 12" descr="Résultat de recherche d'images pour &quot;mac de bureau&quot;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230" name="AutoShape 14" descr="Résultat de recherche d'images pour &quot;mac de bureau&quot;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9231" name="Picture 15" descr="C:\Users\tjean\Pictures\ma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116632"/>
            <a:ext cx="2088232" cy="16722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autoUpdateAnimBg="0"/>
      <p:bldP spid="22532" grpId="0" build="p" autoUpdateAnimBg="0"/>
      <p:bldP spid="2253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100000">
              <a:srgbClr val="FF993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2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 rot="5400000">
            <a:off x="6826591" y="732803"/>
            <a:ext cx="2302901" cy="22226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FCE5E2-ECA6-4636-810B-1685AE27791A}" type="slidenum">
              <a:rPr lang="fr-FR"/>
              <a:pPr>
                <a:defRPr/>
              </a:pPr>
              <a:t>6</a:t>
            </a:fld>
            <a:endParaRPr lang="fr-FR"/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1454150" y="0"/>
            <a:ext cx="70423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3200" b="1" dirty="0">
                <a:solidFill>
                  <a:schemeClr val="bg2"/>
                </a:solidFill>
                <a:latin typeface="FNACRegular-Bold" charset="0"/>
              </a:rPr>
              <a:t>Les différents composants d'un PC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0" y="1143000"/>
            <a:ext cx="67056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bg2"/>
              </a:buClr>
              <a:buFont typeface="Wingdings" pitchFamily="2" charset="2"/>
              <a:buChar char="Ø"/>
            </a:pPr>
            <a:r>
              <a:rPr lang="fr-FR" sz="1800" dirty="0">
                <a:solidFill>
                  <a:srgbClr val="FF0000"/>
                </a:solidFill>
              </a:rPr>
              <a:t> </a:t>
            </a:r>
            <a:r>
              <a:rPr lang="fr-FR" sz="1800" dirty="0">
                <a:solidFill>
                  <a:schemeClr val="bg1"/>
                </a:solidFill>
              </a:rPr>
              <a:t>Le but n'est pas de rentrer dans la technique de chaque composant mais de savoir à quoi correspondent les caractéristiques mises en avant par le vendeur et de déjouer les pièges éventuels dans leur énoncé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-7741" y="2852936"/>
            <a:ext cx="4983047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chemeClr val="bg2"/>
              </a:buClr>
              <a:buFont typeface="Wingdings" pitchFamily="2" charset="2"/>
              <a:buChar char="Ø"/>
            </a:pPr>
            <a:r>
              <a:rPr lang="fr-FR" sz="1800" dirty="0">
                <a:solidFill>
                  <a:srgbClr val="FFFF00"/>
                </a:solidFill>
              </a:rPr>
              <a:t> </a:t>
            </a:r>
            <a:r>
              <a:rPr lang="fr-FR" sz="1800" dirty="0">
                <a:solidFill>
                  <a:schemeClr val="bg1"/>
                </a:solidFill>
              </a:rPr>
              <a:t>Nous verrons donc les rôles des composants suivants :</a:t>
            </a:r>
          </a:p>
          <a:p>
            <a:pPr>
              <a:buClr>
                <a:srgbClr val="FFFF00"/>
              </a:buClr>
              <a:buFontTx/>
              <a:buChar char="-"/>
            </a:pPr>
            <a:r>
              <a:rPr lang="fr-FR" sz="1800" dirty="0">
                <a:solidFill>
                  <a:schemeClr val="bg1"/>
                </a:solidFill>
              </a:rPr>
              <a:t> La carte mère</a:t>
            </a:r>
          </a:p>
          <a:p>
            <a:pPr>
              <a:buClr>
                <a:srgbClr val="FFFF00"/>
              </a:buClr>
              <a:buFontTx/>
              <a:buChar char="-"/>
            </a:pPr>
            <a:r>
              <a:rPr lang="fr-FR" sz="1800" dirty="0">
                <a:solidFill>
                  <a:schemeClr val="bg1"/>
                </a:solidFill>
              </a:rPr>
              <a:t> Le microprocesseur </a:t>
            </a:r>
          </a:p>
          <a:p>
            <a:pPr>
              <a:buClr>
                <a:srgbClr val="FFFF00"/>
              </a:buClr>
              <a:buFontTx/>
              <a:buChar char="-"/>
            </a:pPr>
            <a:r>
              <a:rPr lang="fr-FR" sz="1800" dirty="0">
                <a:solidFill>
                  <a:schemeClr val="bg1"/>
                </a:solidFill>
              </a:rPr>
              <a:t> La mémoire vive</a:t>
            </a:r>
          </a:p>
          <a:p>
            <a:pPr>
              <a:buClr>
                <a:srgbClr val="FFFF00"/>
              </a:buClr>
              <a:buFontTx/>
              <a:buChar char="-"/>
            </a:pPr>
            <a:r>
              <a:rPr lang="fr-FR" sz="1800" dirty="0">
                <a:solidFill>
                  <a:schemeClr val="bg1"/>
                </a:solidFill>
              </a:rPr>
              <a:t> Le chipset ou la carte graphique</a:t>
            </a:r>
          </a:p>
          <a:p>
            <a:pPr>
              <a:buClr>
                <a:srgbClr val="FFFF00"/>
              </a:buClr>
              <a:buFontTx/>
              <a:buChar char="-"/>
            </a:pPr>
            <a:r>
              <a:rPr lang="fr-FR" sz="1800" dirty="0">
                <a:solidFill>
                  <a:schemeClr val="bg1"/>
                </a:solidFill>
              </a:rPr>
              <a:t> Le disque dur et les graveurs-lecteurs</a:t>
            </a:r>
          </a:p>
          <a:p>
            <a:pPr>
              <a:buClr>
                <a:srgbClr val="FFFF00"/>
              </a:buClr>
              <a:buFontTx/>
              <a:buChar char="-"/>
            </a:pPr>
            <a:r>
              <a:rPr lang="fr-FR" sz="1800" dirty="0">
                <a:solidFill>
                  <a:schemeClr val="bg1"/>
                </a:solidFill>
              </a:rPr>
              <a:t> L'audio</a:t>
            </a:r>
          </a:p>
          <a:p>
            <a:pPr>
              <a:buClr>
                <a:srgbClr val="FFFF00"/>
              </a:buClr>
              <a:buFontTx/>
              <a:buChar char="-"/>
            </a:pPr>
            <a:r>
              <a:rPr lang="fr-FR" sz="1800" dirty="0">
                <a:solidFill>
                  <a:schemeClr val="bg1"/>
                </a:solidFill>
              </a:rPr>
              <a:t> Les communications ( wifi </a:t>
            </a:r>
            <a:r>
              <a:rPr lang="fr-FR" sz="1800" dirty="0" err="1">
                <a:solidFill>
                  <a:schemeClr val="bg1"/>
                </a:solidFill>
              </a:rPr>
              <a:t>etc</a:t>
            </a:r>
            <a:r>
              <a:rPr lang="fr-FR" sz="1800" dirty="0">
                <a:solidFill>
                  <a:schemeClr val="bg1"/>
                </a:solidFill>
              </a:rPr>
              <a:t>…)</a:t>
            </a:r>
          </a:p>
          <a:p>
            <a:pPr>
              <a:buClr>
                <a:srgbClr val="FFFF00"/>
              </a:buClr>
              <a:buFontTx/>
              <a:buChar char="-"/>
            </a:pPr>
            <a:endParaRPr lang="fr-FR" sz="1800" dirty="0">
              <a:solidFill>
                <a:srgbClr val="FFFF00"/>
              </a:solidFill>
            </a:endParaRPr>
          </a:p>
        </p:txBody>
      </p:sp>
      <p:pic>
        <p:nvPicPr>
          <p:cNvPr id="10248" name="Picture 16" descr="https://www.cim26.net/local/cache-vignettes/L115xH146/siteon0-dc90f.gif?153439905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5805488"/>
            <a:ext cx="7207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0" name="AutoShape 10" descr="Résultat de recherche d'images pour &quot;arriere boitier pc de bureau&quot;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251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 rot="5400000">
            <a:off x="4939519" y="2773451"/>
            <a:ext cx="3854357" cy="44453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autoUpdateAnimBg="0"/>
      <p:bldP spid="24580" grpId="0" autoUpdateAnimBg="0"/>
      <p:bldP spid="24583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100000">
              <a:srgbClr val="FF993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B84FE5-67EE-4340-A73A-C182A70A94C2}" type="slidenum">
              <a:rPr lang="fr-FR"/>
              <a:pPr>
                <a:defRPr/>
              </a:pPr>
              <a:t>7</a:t>
            </a:fld>
            <a:endParaRPr lang="fr-FR"/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3259138" y="0"/>
            <a:ext cx="26241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3200" b="1">
                <a:solidFill>
                  <a:srgbClr val="FFFF00"/>
                </a:solidFill>
                <a:latin typeface="FNACRegular-Bold" charset="0"/>
              </a:rPr>
              <a:t>La carte mère</a:t>
            </a: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0" y="1295400"/>
            <a:ext cx="30575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chemeClr val="accent1"/>
              </a:buClr>
              <a:buFont typeface="Wingdings" pitchFamily="2" charset="2"/>
              <a:buChar char="Ø"/>
            </a:pPr>
            <a:r>
              <a:rPr lang="fr-FR" sz="1800" dirty="0">
                <a:solidFill>
                  <a:srgbClr val="FFFF00"/>
                </a:solidFill>
              </a:rPr>
              <a:t> </a:t>
            </a:r>
            <a:r>
              <a:rPr lang="fr-FR" sz="1800" dirty="0">
                <a:solidFill>
                  <a:schemeClr val="accent1"/>
                </a:solidFill>
              </a:rPr>
              <a:t>La carte mère est le cœur de </a:t>
            </a:r>
            <a:br>
              <a:rPr lang="fr-FR" sz="1800" dirty="0">
                <a:solidFill>
                  <a:schemeClr val="accent1"/>
                </a:solidFill>
              </a:rPr>
            </a:br>
            <a:r>
              <a:rPr lang="fr-FR" sz="1800" dirty="0">
                <a:solidFill>
                  <a:schemeClr val="accent1"/>
                </a:solidFill>
              </a:rPr>
              <a:t>l'ordinateur</a:t>
            </a:r>
            <a:r>
              <a:rPr lang="fr-FR" sz="1800" dirty="0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0" y="2438400"/>
            <a:ext cx="3219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chemeClr val="bg2"/>
              </a:buClr>
              <a:buFont typeface="Wingdings" pitchFamily="2" charset="2"/>
              <a:buChar char="Ø"/>
            </a:pPr>
            <a:r>
              <a:rPr lang="fr-FR" sz="1800" dirty="0"/>
              <a:t> </a:t>
            </a:r>
            <a:r>
              <a:rPr lang="fr-FR" sz="1800" dirty="0">
                <a:solidFill>
                  <a:schemeClr val="accent1"/>
                </a:solidFill>
              </a:rPr>
              <a:t>C'est sur elle que vont venir se</a:t>
            </a:r>
            <a:br>
              <a:rPr lang="fr-FR" sz="1800" dirty="0">
                <a:solidFill>
                  <a:schemeClr val="accent1"/>
                </a:solidFill>
              </a:rPr>
            </a:br>
            <a:r>
              <a:rPr lang="fr-FR" sz="1800" dirty="0">
                <a:solidFill>
                  <a:schemeClr val="accent1"/>
                </a:solidFill>
              </a:rPr>
              <a:t>greffer les différents composants</a:t>
            </a:r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0" y="3573016"/>
            <a:ext cx="40386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bg2"/>
              </a:buClr>
              <a:buFont typeface="Wingdings" pitchFamily="2" charset="2"/>
              <a:buChar char="Ø"/>
            </a:pPr>
            <a:r>
              <a:rPr lang="fr-FR" sz="1800" dirty="0">
                <a:solidFill>
                  <a:srgbClr val="FFFF00"/>
                </a:solidFill>
              </a:rPr>
              <a:t> </a:t>
            </a:r>
            <a:r>
              <a:rPr lang="fr-FR" sz="1800" dirty="0">
                <a:solidFill>
                  <a:schemeClr val="accent1"/>
                </a:solidFill>
              </a:rPr>
              <a:t>Nous nous contenterons de décrire ces différents composants et de </a:t>
            </a:r>
            <a:r>
              <a:rPr lang="fr-FR" sz="1800" b="1" dirty="0">
                <a:solidFill>
                  <a:schemeClr val="accent1"/>
                </a:solidFill>
              </a:rPr>
              <a:t>montrer leur importance en fonction de l'utilisation souhaitée de l'ordinateur à choisir</a:t>
            </a:r>
          </a:p>
        </p:txBody>
      </p:sp>
      <p:pic>
        <p:nvPicPr>
          <p:cNvPr id="11272" name="Picture 16" descr="https://www.cim26.net/local/cache-vignettes/L115xH146/siteon0-dc90f.gif?153439905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5805488"/>
            <a:ext cx="7207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4" name="Picture 10" descr="C:\Users\tjean\Pictures\carte mer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692696"/>
            <a:ext cx="2004030" cy="2448272"/>
          </a:xfrm>
          <a:prstGeom prst="rect">
            <a:avLst/>
          </a:prstGeom>
          <a:noFill/>
        </p:spPr>
      </p:pic>
      <p:pic>
        <p:nvPicPr>
          <p:cNvPr id="11275" name="Picture 11" descr="C:\Users\tjean\Pictures\desc carte mer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784" y="4831284"/>
            <a:ext cx="3540792" cy="2026716"/>
          </a:xfrm>
          <a:prstGeom prst="rect">
            <a:avLst/>
          </a:prstGeom>
          <a:noFill/>
        </p:spPr>
      </p:pic>
      <p:pic>
        <p:nvPicPr>
          <p:cNvPr id="11276" name="Picture 12" descr="C:\Users\tjean\Pictures\desc 2 carte mere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22615" y="3356992"/>
            <a:ext cx="2821385" cy="2821385"/>
          </a:xfrm>
          <a:prstGeom prst="rect">
            <a:avLst/>
          </a:prstGeom>
          <a:noFill/>
        </p:spPr>
      </p:pic>
      <p:pic>
        <p:nvPicPr>
          <p:cNvPr id="11277" name="Picture 13" descr="C:\Users\tjean\Pictures\desc 3 carte mere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61884" y="836712"/>
            <a:ext cx="2365977" cy="1656184"/>
          </a:xfrm>
          <a:prstGeom prst="rect">
            <a:avLst/>
          </a:prstGeom>
          <a:noFill/>
        </p:spPr>
      </p:pic>
      <p:sp>
        <p:nvSpPr>
          <p:cNvPr id="12" name="Flèche droite 11">
            <a:hlinkClick r:id="rId8" action="ppaction://hlinksldjump"/>
          </p:cNvPr>
          <p:cNvSpPr/>
          <p:nvPr/>
        </p:nvSpPr>
        <p:spPr>
          <a:xfrm>
            <a:off x="7812360" y="2564904"/>
            <a:ext cx="21602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lèche droite 12">
            <a:hlinkClick r:id="rId6" action="ppaction://hlinksldjump"/>
          </p:cNvPr>
          <p:cNvSpPr/>
          <p:nvPr/>
        </p:nvSpPr>
        <p:spPr>
          <a:xfrm>
            <a:off x="7812360" y="6237312"/>
            <a:ext cx="21602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autoUpdateAnimBg="0"/>
      <p:bldP spid="30726" grpId="0" autoUpdateAnimBg="0"/>
      <p:bldP spid="30727" grpId="0" autoUpdateAnimBg="0"/>
      <p:bldP spid="30728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100000">
              <a:srgbClr val="FF993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689433-A6EC-4EAE-8B1A-EA282BCC9C5F}" type="slidenum">
              <a:rPr lang="fr-FR"/>
              <a:pPr>
                <a:defRPr/>
              </a:pPr>
              <a:t>8</a:t>
            </a:fld>
            <a:endParaRPr lang="fr-FR"/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2755900" y="0"/>
            <a:ext cx="36306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3200" b="1">
                <a:solidFill>
                  <a:srgbClr val="FFFF00"/>
                </a:solidFill>
                <a:latin typeface="FNACRegular-Bold" charset="0"/>
              </a:rPr>
              <a:t>Le microprocesseur</a:t>
            </a:r>
          </a:p>
        </p:txBody>
      </p:sp>
      <p:pic>
        <p:nvPicPr>
          <p:cNvPr id="32772" name="Picture 4" descr="C:\Documents and Settings\Propriétaire\Mes documents\informatique\images\installer-processeur-1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096000" y="1098804"/>
            <a:ext cx="2743200" cy="1536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5" descr="C:\Documents and Settings\Propriétaire\Mes documents\informatique\images\7175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269532" y="3429000"/>
            <a:ext cx="2548536" cy="227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0" y="685800"/>
            <a:ext cx="5791200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chemeClr val="bg2"/>
              </a:buClr>
              <a:buFont typeface="Wingdings" pitchFamily="2" charset="2"/>
              <a:buChar char="Ø"/>
            </a:pPr>
            <a:r>
              <a:rPr lang="fr-FR" sz="1800" dirty="0">
                <a:solidFill>
                  <a:srgbClr val="FFFF00"/>
                </a:solidFill>
                <a:latin typeface="DIN-Regular" charset="0"/>
              </a:rPr>
              <a:t> </a:t>
            </a:r>
            <a:r>
              <a:rPr lang="fr-FR" sz="1600" dirty="0">
                <a:solidFill>
                  <a:schemeClr val="bg2"/>
                </a:solidFill>
                <a:latin typeface="Comic Sans MS" pitchFamily="66" charset="0"/>
              </a:rPr>
              <a:t>La performance d’un ordinateur, c’est à dire sa capacité à exécuter aussi vite que possible le (les) programme(s) en</a:t>
            </a:r>
          </a:p>
          <a:p>
            <a:r>
              <a:rPr lang="fr-FR" sz="1600" dirty="0" smtClean="0">
                <a:solidFill>
                  <a:schemeClr val="bg2"/>
                </a:solidFill>
                <a:latin typeface="Comic Sans MS" pitchFamily="66" charset="0"/>
              </a:rPr>
              <a:t>Cours. Cela dépend de </a:t>
            </a:r>
            <a:r>
              <a:rPr lang="fr-FR" sz="1600" dirty="0">
                <a:solidFill>
                  <a:schemeClr val="bg2"/>
                </a:solidFill>
                <a:latin typeface="Comic Sans MS" pitchFamily="66" charset="0"/>
              </a:rPr>
              <a:t>la performance de ses composants, et en premier lieu celle de son microprocesseur. </a:t>
            </a:r>
            <a:br>
              <a:rPr lang="fr-FR" sz="1600" dirty="0">
                <a:solidFill>
                  <a:schemeClr val="bg2"/>
                </a:solidFill>
                <a:latin typeface="Comic Sans MS" pitchFamily="66" charset="0"/>
              </a:rPr>
            </a:br>
            <a:r>
              <a:rPr lang="fr-FR" sz="1600" dirty="0" smtClean="0">
                <a:solidFill>
                  <a:schemeClr val="bg2"/>
                </a:solidFill>
                <a:latin typeface="Comic Sans MS" pitchFamily="66" charset="0"/>
              </a:rPr>
              <a:t>.</a:t>
            </a:r>
            <a:endParaRPr lang="fr-FR" sz="1600" dirty="0">
              <a:solidFill>
                <a:schemeClr val="bg2"/>
              </a:solidFill>
              <a:latin typeface="Comic Sans MS" pitchFamily="66" charset="0"/>
            </a:endParaRPr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0" y="2420888"/>
            <a:ext cx="5768975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chemeClr val="bg2"/>
              </a:buClr>
              <a:buFont typeface="Wingdings" pitchFamily="2" charset="2"/>
              <a:buChar char="Ø"/>
            </a:pPr>
            <a:r>
              <a:rPr lang="fr-FR" sz="1800" dirty="0">
                <a:solidFill>
                  <a:schemeClr val="bg2"/>
                </a:solidFill>
                <a:latin typeface="DIN-Regular" charset="0"/>
              </a:rPr>
              <a:t> </a:t>
            </a:r>
            <a:r>
              <a:rPr lang="fr-FR" sz="1600" dirty="0">
                <a:solidFill>
                  <a:schemeClr val="bg2"/>
                </a:solidFill>
                <a:latin typeface="Comic Sans MS" pitchFamily="66" charset="0"/>
              </a:rPr>
              <a:t>C’est encore vrai aujourd’hui, à technologie de processeurs identique. Mais il existe désormais différentes façons de leur faire traiter les informations, comme le « Dual </a:t>
            </a:r>
            <a:r>
              <a:rPr lang="fr-FR" sz="1600" dirty="0" err="1">
                <a:solidFill>
                  <a:schemeClr val="bg2"/>
                </a:solidFill>
                <a:latin typeface="Comic Sans MS" pitchFamily="66" charset="0"/>
              </a:rPr>
              <a:t>Core</a:t>
            </a:r>
            <a:r>
              <a:rPr lang="fr-FR" sz="1600" dirty="0">
                <a:solidFill>
                  <a:schemeClr val="bg2"/>
                </a:solidFill>
                <a:latin typeface="Comic Sans MS" pitchFamily="66" charset="0"/>
              </a:rPr>
              <a:t> », (double </a:t>
            </a:r>
            <a:r>
              <a:rPr lang="fr-FR" sz="1600" dirty="0" err="1">
                <a:solidFill>
                  <a:schemeClr val="bg2"/>
                </a:solidFill>
                <a:latin typeface="Comic Sans MS" pitchFamily="66" charset="0"/>
              </a:rPr>
              <a:t>coeur</a:t>
            </a:r>
            <a:r>
              <a:rPr lang="fr-FR" sz="1600" dirty="0">
                <a:solidFill>
                  <a:schemeClr val="bg2"/>
                </a:solidFill>
                <a:latin typeface="Comic Sans MS" pitchFamily="66" charset="0"/>
              </a:rPr>
              <a:t>) qui combine 2 processeurs en 1, voire le « Quad »,4 en 1 pour plus d’efficacité !</a:t>
            </a:r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0" y="4797152"/>
            <a:ext cx="63023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chemeClr val="bg2"/>
              </a:buClr>
              <a:buFont typeface="Wingdings" pitchFamily="2" charset="2"/>
              <a:buChar char="Ø"/>
            </a:pPr>
            <a:r>
              <a:rPr lang="fr-FR" sz="1600" dirty="0">
                <a:solidFill>
                  <a:schemeClr val="bg2"/>
                </a:solidFill>
                <a:latin typeface="Comic Sans MS" pitchFamily="66" charset="0"/>
              </a:rPr>
              <a:t>Deux fabricants se partagent le marché pour les ordinateurs personnels : Intel ( leader ) et AMD ( challenger )</a:t>
            </a:r>
          </a:p>
        </p:txBody>
      </p:sp>
      <p:pic>
        <p:nvPicPr>
          <p:cNvPr id="12297" name="Picture 16" descr="https://www.cim26.net/local/cache-vignettes/L115xH146/siteon0-dc90f.gif?153439905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8" y="5805488"/>
            <a:ext cx="7207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0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autoUpdateAnimBg="0"/>
      <p:bldP spid="32774" grpId="0" autoUpdateAnimBg="0"/>
      <p:bldP spid="32775" grpId="0" autoUpdateAnimBg="0"/>
      <p:bldP spid="32776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100000">
              <a:srgbClr val="FF993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2" name="Picture 6" descr="C:\Documents and Settings\Propriétaire\Mes documents\informatique\images\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609600"/>
            <a:ext cx="3257947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8FDD3B-16F0-46EC-8EAB-26282DD371F9}" type="slidenum">
              <a:rPr lang="fr-FR"/>
              <a:pPr>
                <a:defRPr/>
              </a:pPr>
              <a:t>9</a:t>
            </a:fld>
            <a:endParaRPr lang="fr-FR"/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3022600" y="0"/>
            <a:ext cx="339708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3200" b="1" dirty="0">
                <a:solidFill>
                  <a:schemeClr val="bg2"/>
                </a:solidFill>
                <a:latin typeface="FNACRegular-Bold" charset="0"/>
              </a:rPr>
              <a:t>La mémoire vive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0" y="533401"/>
            <a:ext cx="5724128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chemeClr val="bg2"/>
              </a:buClr>
              <a:buFont typeface="Wingdings" pitchFamily="2" charset="2"/>
              <a:buChar char="Ø"/>
            </a:pPr>
            <a:r>
              <a:rPr lang="fr-FR" sz="1600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fr-FR" sz="1600" dirty="0">
                <a:solidFill>
                  <a:schemeClr val="bg2"/>
                </a:solidFill>
                <a:latin typeface="Comic Sans MS" pitchFamily="66" charset="0"/>
              </a:rPr>
              <a:t>Il en faut ! Et plus il y a de </a:t>
            </a:r>
            <a:r>
              <a:rPr lang="fr-FR" sz="1600" dirty="0" smtClean="0">
                <a:solidFill>
                  <a:schemeClr val="bg2"/>
                </a:solidFill>
                <a:latin typeface="Comic Sans MS" pitchFamily="66" charset="0"/>
              </a:rPr>
              <a:t>gigaoctet (GO)dans la </a:t>
            </a:r>
            <a:r>
              <a:rPr lang="fr-FR" sz="1600" dirty="0">
                <a:solidFill>
                  <a:schemeClr val="bg2"/>
                </a:solidFill>
                <a:latin typeface="Comic Sans MS" pitchFamily="66" charset="0"/>
              </a:rPr>
              <a:t>mémoire, et mieux c’est </a:t>
            </a:r>
            <a:r>
              <a:rPr lang="fr-FR" sz="1600" dirty="0" smtClean="0">
                <a:solidFill>
                  <a:schemeClr val="bg2"/>
                </a:solidFill>
                <a:latin typeface="Comic Sans MS" pitchFamily="66" charset="0"/>
              </a:rPr>
              <a:t>! (limite des installation en 32 bits à 16Go maximum) (512 Go en 64 bits)</a:t>
            </a:r>
          </a:p>
          <a:p>
            <a:pPr>
              <a:buClr>
                <a:schemeClr val="bg2"/>
              </a:buClr>
              <a:buFont typeface="Wingdings" pitchFamily="2" charset="2"/>
              <a:buChar char="Ø"/>
            </a:pPr>
            <a:endParaRPr lang="fr-FR" sz="1600" dirty="0" smtClean="0">
              <a:solidFill>
                <a:schemeClr val="bg2"/>
              </a:solidFill>
              <a:latin typeface="Comic Sans MS" pitchFamily="66" charset="0"/>
            </a:endParaRPr>
          </a:p>
          <a:p>
            <a:r>
              <a:rPr lang="fr-FR" sz="1600" dirty="0" smtClean="0">
                <a:solidFill>
                  <a:schemeClr val="bg2"/>
                </a:solidFill>
                <a:latin typeface="Comic Sans MS" pitchFamily="66" charset="0"/>
              </a:rPr>
              <a:t>C’est </a:t>
            </a:r>
            <a:r>
              <a:rPr lang="fr-FR" sz="1600" dirty="0">
                <a:solidFill>
                  <a:schemeClr val="bg2"/>
                </a:solidFill>
                <a:latin typeface="Comic Sans MS" pitchFamily="66" charset="0"/>
              </a:rPr>
              <a:t>là que l’ordinateur stocke temporairement</a:t>
            </a:r>
          </a:p>
          <a:p>
            <a:r>
              <a:rPr lang="fr-FR" sz="1600" dirty="0">
                <a:solidFill>
                  <a:schemeClr val="bg2"/>
                </a:solidFill>
                <a:latin typeface="Comic Sans MS" pitchFamily="66" charset="0"/>
              </a:rPr>
              <a:t>les données et programmes qu’il est en train d’utiliser. </a:t>
            </a:r>
            <a:br>
              <a:rPr lang="fr-FR" sz="1600" dirty="0">
                <a:solidFill>
                  <a:schemeClr val="bg2"/>
                </a:solidFill>
                <a:latin typeface="Comic Sans MS" pitchFamily="66" charset="0"/>
              </a:rPr>
            </a:br>
            <a:r>
              <a:rPr lang="fr-FR" sz="1600" dirty="0">
                <a:solidFill>
                  <a:schemeClr val="bg2"/>
                </a:solidFill>
                <a:latin typeface="Comic Sans MS" pitchFamily="66" charset="0"/>
              </a:rPr>
              <a:t>Plus il en a et plus vite il pourra traiter l’information. </a:t>
            </a:r>
            <a:br>
              <a:rPr lang="fr-FR" sz="1600" dirty="0">
                <a:solidFill>
                  <a:schemeClr val="bg2"/>
                </a:solidFill>
                <a:latin typeface="Comic Sans MS" pitchFamily="66" charset="0"/>
              </a:rPr>
            </a:br>
            <a:endParaRPr lang="fr-FR" sz="1600" dirty="0">
              <a:solidFill>
                <a:schemeClr val="bg2"/>
              </a:solidFill>
              <a:latin typeface="Comic Sans MS" pitchFamily="66" charset="0"/>
            </a:endParaRP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0" y="2708920"/>
            <a:ext cx="7164288" cy="2339102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chemeClr val="bg2"/>
              </a:buClr>
              <a:buFont typeface="Wingdings" pitchFamily="2" charset="2"/>
              <a:buChar char="Ø"/>
            </a:pPr>
            <a:r>
              <a:rPr lang="fr-FR" sz="1800" dirty="0">
                <a:solidFill>
                  <a:schemeClr val="bg2">
                    <a:lumMod val="75000"/>
                  </a:schemeClr>
                </a:solidFill>
                <a:latin typeface="DIN-Regular" charset="0"/>
              </a:rPr>
              <a:t> </a:t>
            </a:r>
            <a:r>
              <a:rPr lang="fr-FR" sz="1600" dirty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  <a:t>L</a:t>
            </a:r>
            <a:r>
              <a:rPr lang="fr-FR" sz="1600" dirty="0" smtClean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  <a:hlinkClick r:id="rId4"/>
              </a:rPr>
              <a:t>es barrettes </a:t>
            </a:r>
            <a:r>
              <a:rPr lang="fr-FR" sz="1600" dirty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  <a:hlinkClick r:id="rId4"/>
              </a:rPr>
              <a:t>de mémoire actuelles (</a:t>
            </a:r>
            <a:r>
              <a:rPr lang="fr-FR" sz="1600" dirty="0" err="1" smtClean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  <a:hlinkClick r:id="rId4"/>
              </a:rPr>
              <a:t>DDR,X</a:t>
            </a:r>
            <a:r>
              <a:rPr lang="fr-FR" sz="1600" dirty="0" smtClean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  <a:hlinkClick r:id="rId4"/>
              </a:rPr>
              <a:t>) </a:t>
            </a:r>
            <a:r>
              <a:rPr lang="fr-FR" sz="1600" dirty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  <a:hlinkClick r:id="rId4"/>
              </a:rPr>
              <a:t>, </a:t>
            </a:r>
            <a:br>
              <a:rPr lang="fr-FR" sz="1600" dirty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  <a:hlinkClick r:id="rId4"/>
              </a:rPr>
            </a:br>
            <a:r>
              <a:rPr lang="fr-FR" sz="1600" dirty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  <a:hlinkClick r:id="rId4"/>
              </a:rPr>
              <a:t>sont qualifiées </a:t>
            </a:r>
            <a:r>
              <a:rPr lang="fr-FR" sz="1600" dirty="0" smtClean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  <a:hlinkClick r:id="rId4"/>
              </a:rPr>
              <a:t>par une lettre et </a:t>
            </a:r>
            <a:r>
              <a:rPr lang="fr-FR" sz="1600" dirty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  <a:hlinkClick r:id="rId4"/>
              </a:rPr>
              <a:t>un chiffre qui exprime leur vitesse</a:t>
            </a:r>
            <a:r>
              <a:rPr lang="fr-FR" sz="1600" dirty="0" smtClean="0">
                <a:solidFill>
                  <a:schemeClr val="bg2"/>
                </a:solidFill>
                <a:latin typeface="Comic Sans MS" pitchFamily="66" charset="0"/>
              </a:rPr>
              <a:t>.</a:t>
            </a:r>
          </a:p>
          <a:p>
            <a:pPr>
              <a:buClr>
                <a:schemeClr val="bg2"/>
              </a:buClr>
              <a:buFont typeface="Wingdings" pitchFamily="2" charset="2"/>
              <a:buChar char="Ø"/>
            </a:pPr>
            <a:endParaRPr lang="fr-FR" sz="1600" dirty="0">
              <a:solidFill>
                <a:schemeClr val="bg2"/>
              </a:solidFill>
              <a:latin typeface="Comic Sans MS" pitchFamily="66" charset="0"/>
            </a:endParaRPr>
          </a:p>
          <a:p>
            <a:r>
              <a:rPr lang="fr-FR" sz="1600" dirty="0">
                <a:solidFill>
                  <a:schemeClr val="bg2"/>
                </a:solidFill>
                <a:latin typeface="Comic Sans MS" pitchFamily="66" charset="0"/>
              </a:rPr>
              <a:t>L’ajout de barrettes dans des emplacements dévolus permet d’augmenter la taille mémoire ( </a:t>
            </a:r>
            <a:r>
              <a:rPr lang="fr-FR" sz="1600" dirty="0">
                <a:solidFill>
                  <a:srgbClr val="FFFF00"/>
                </a:solidFill>
                <a:latin typeface="Comic Sans MS" pitchFamily="66" charset="0"/>
              </a:rPr>
              <a:t>vérifier à l'achat que vous avez un ou des emplacements libres supplémentaires</a:t>
            </a:r>
            <a:r>
              <a:rPr lang="fr-FR" sz="1600" dirty="0" smtClean="0">
                <a:solidFill>
                  <a:schemeClr val="bg2"/>
                </a:solidFill>
                <a:latin typeface="Comic Sans MS" pitchFamily="66" charset="0"/>
              </a:rPr>
              <a:t>)</a:t>
            </a:r>
          </a:p>
          <a:p>
            <a:endParaRPr lang="fr-FR" sz="1600" dirty="0">
              <a:solidFill>
                <a:schemeClr val="bg2"/>
              </a:solidFill>
              <a:latin typeface="Comic Sans MS" pitchFamily="66" charset="0"/>
            </a:endParaRPr>
          </a:p>
          <a:p>
            <a:r>
              <a:rPr lang="fr-FR" sz="1600" dirty="0" smtClean="0">
                <a:solidFill>
                  <a:schemeClr val="bg2"/>
                </a:solidFill>
                <a:latin typeface="Comic Sans MS" pitchFamily="66" charset="0"/>
              </a:rPr>
              <a:t>Aujourd’hui,</a:t>
            </a:r>
            <a:r>
              <a:rPr lang="fr-FR" sz="1600" dirty="0" smtClean="0">
                <a:latin typeface="Comic Sans MS" pitchFamily="66" charset="0"/>
              </a:rPr>
              <a:t> </a:t>
            </a:r>
            <a:r>
              <a:rPr lang="fr-FR" sz="1600" dirty="0" smtClean="0">
                <a:solidFill>
                  <a:schemeClr val="bg2"/>
                </a:solidFill>
                <a:latin typeface="Comic Sans MS" pitchFamily="66" charset="0"/>
              </a:rPr>
              <a:t>une mémoire vive  8 Go avec Windows 10 </a:t>
            </a:r>
            <a:r>
              <a:rPr lang="fr-FR" sz="1600" dirty="0">
                <a:solidFill>
                  <a:schemeClr val="bg2"/>
                </a:solidFill>
                <a:latin typeface="Comic Sans MS" pitchFamily="66" charset="0"/>
              </a:rPr>
              <a:t>sont devenus </a:t>
            </a:r>
            <a:r>
              <a:rPr lang="fr-FR" sz="1600" b="1" dirty="0">
                <a:solidFill>
                  <a:schemeClr val="bg2"/>
                </a:solidFill>
                <a:latin typeface="Comic Sans MS" pitchFamily="66" charset="0"/>
              </a:rPr>
              <a:t>le strict minimum</a:t>
            </a:r>
            <a:r>
              <a:rPr lang="fr-FR" sz="1600" dirty="0">
                <a:solidFill>
                  <a:schemeClr val="bg2"/>
                </a:solidFill>
                <a:latin typeface="Comic Sans MS" pitchFamily="66" charset="0"/>
              </a:rPr>
              <a:t> indispensable pour lancer le système </a:t>
            </a:r>
            <a:r>
              <a:rPr lang="fr-FR" sz="1600" dirty="0" smtClean="0">
                <a:solidFill>
                  <a:schemeClr val="bg2"/>
                </a:solidFill>
                <a:latin typeface="Comic Sans MS" pitchFamily="66" charset="0"/>
              </a:rPr>
              <a:t>d’exploitation</a:t>
            </a:r>
            <a:endParaRPr lang="fr-FR" sz="1600" dirty="0">
              <a:solidFill>
                <a:schemeClr val="bg2"/>
              </a:solidFill>
              <a:latin typeface="Comic Sans MS" pitchFamily="66" charset="0"/>
            </a:endParaRPr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971600" y="5373216"/>
            <a:ext cx="6705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chemeClr val="bg2"/>
              </a:buClr>
              <a:buFont typeface="Wingdings" pitchFamily="2" charset="2"/>
              <a:buChar char="Ø"/>
            </a:pPr>
            <a:r>
              <a:rPr lang="fr-FR" sz="1600" dirty="0" smtClean="0">
                <a:solidFill>
                  <a:schemeClr val="tx2">
                    <a:lumMod val="25000"/>
                  </a:schemeClr>
                </a:solidFill>
                <a:latin typeface="Comic Sans MS" pitchFamily="66" charset="0"/>
              </a:rPr>
              <a:t>Hors </a:t>
            </a:r>
            <a:r>
              <a:rPr lang="fr-FR" sz="1600" dirty="0" err="1" smtClean="0">
                <a:solidFill>
                  <a:schemeClr val="tx2">
                    <a:lumMod val="25000"/>
                  </a:schemeClr>
                </a:solidFill>
                <a:latin typeface="Comic Sans MS" pitchFamily="66" charset="0"/>
              </a:rPr>
              <a:t>Gamer</a:t>
            </a:r>
            <a:r>
              <a:rPr lang="fr-FR" sz="1600" dirty="0" smtClean="0">
                <a:solidFill>
                  <a:schemeClr val="tx2">
                    <a:lumMod val="25000"/>
                  </a:schemeClr>
                </a:solidFill>
                <a:latin typeface="Comic Sans MS" pitchFamily="66" charset="0"/>
              </a:rPr>
              <a:t>. Je conseille minimum 16 GO pour des applications de conversions audio et vidéo lite et sur </a:t>
            </a:r>
            <a:r>
              <a:rPr lang="fr-FR" sz="1600" dirty="0" err="1" smtClean="0">
                <a:solidFill>
                  <a:schemeClr val="tx2">
                    <a:lumMod val="25000"/>
                  </a:schemeClr>
                </a:solidFill>
                <a:latin typeface="Comic Sans MS" pitchFamily="66" charset="0"/>
              </a:rPr>
              <a:t>windows</a:t>
            </a:r>
            <a:r>
              <a:rPr lang="fr-FR" sz="1600" dirty="0" smtClean="0">
                <a:solidFill>
                  <a:schemeClr val="tx2">
                    <a:lumMod val="25000"/>
                  </a:schemeClr>
                </a:solidFill>
                <a:latin typeface="Comic Sans MS" pitchFamily="66" charset="0"/>
              </a:rPr>
              <a:t> 11 impératif avec la venue de Windows 12.</a:t>
            </a:r>
            <a:endParaRPr lang="fr-FR" sz="1600" dirty="0">
              <a:solidFill>
                <a:schemeClr val="tx2">
                  <a:lumMod val="2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3320" name="Picture 16" descr="https://www.cim26.net/local/cache-vignettes/L115xH146/siteon0-dc90f.gif?153439905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6021288"/>
            <a:ext cx="550456" cy="698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autoUpdateAnimBg="0"/>
      <p:bldP spid="34820" grpId="0" autoUpdateAnimBg="0"/>
      <p:bldP spid="34821" grpId="0" animBg="1" autoUpdateAnimBg="0"/>
      <p:bldP spid="34823" grpId="0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ébit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Débit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987</TotalTime>
  <Words>1499</Words>
  <Application>Microsoft Office PowerPoint</Application>
  <PresentationFormat>Affichage à l'écran (4:3)</PresentationFormat>
  <Paragraphs>141</Paragraphs>
  <Slides>18</Slides>
  <Notes>16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19" baseType="lpstr">
      <vt:lpstr>Débit</vt:lpstr>
      <vt:lpstr>Bien choisir son nouvel ordinateur </vt:lpstr>
      <vt:lpstr>Pour quel usage ?</vt:lpstr>
      <vt:lpstr>L'Ordinateur de bureau</vt:lpstr>
      <vt:lpstr>Les portables</vt:lpstr>
      <vt:lpstr> MAC ou PC ? 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Description Composants CM</vt:lpstr>
      <vt:lpstr>Description CM</vt:lpstr>
    </vt:vector>
  </TitlesOfParts>
  <Company>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>Choisir son PC</dc:subject>
  <dc:creator>TIBERI JEAN PATRICK</dc:creator>
  <cp:keywords>Ordinateur</cp:keywords>
  <dc:description>Module CIM26</dc:description>
  <cp:lastModifiedBy>jean_patrick Tiberi</cp:lastModifiedBy>
  <cp:revision>105</cp:revision>
  <dcterms:created xsi:type="dcterms:W3CDTF">2007-12-17T13:18:54Z</dcterms:created>
  <dcterms:modified xsi:type="dcterms:W3CDTF">2025-12-08T19:01:02Z</dcterms:modified>
  <cp:category>informatique</cp:category>
</cp:coreProperties>
</file>