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beri Jean Patrick" initials="TJ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 autoAdjust="0"/>
    <p:restoredTop sz="90929" autoAdjust="0"/>
  </p:normalViewPr>
  <p:slideViewPr>
    <p:cSldViewPr>
      <p:cViewPr>
        <p:scale>
          <a:sx n="126" d="100"/>
          <a:sy n="126" d="100"/>
        </p:scale>
        <p:origin x="-68" y="-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08T11:43:49.274" idx="1">
    <p:pos x="3575" y="51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612500-BF4B-4140-9B69-9A46D94D7A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4849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5EB6-2C31-436A-8928-0B900FE3ACC9}" type="slidenum">
              <a:rPr lang="fr-FR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17154-DB72-4712-B915-6604FD4446AC}" type="slidenum">
              <a:rPr lang="fr-FR"/>
              <a:pPr/>
              <a:t>10</a:t>
            </a:fld>
            <a:endParaRPr 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78DDB-482E-4D51-8A6F-00592D219281}" type="slidenum">
              <a:rPr lang="fr-FR"/>
              <a:pPr/>
              <a:t>11</a:t>
            </a:fld>
            <a:endParaRPr 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45C84-105B-49E5-8736-AE71F39816FD}" type="slidenum">
              <a:rPr lang="fr-FR"/>
              <a:pPr/>
              <a:t>12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91014-E006-4CAE-BF5A-76D1510C9BD4}" type="slidenum">
              <a:rPr lang="fr-FR"/>
              <a:pPr/>
              <a:t>13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A6FA4-0C45-4807-9619-6FB375AB2D5D}" type="slidenum">
              <a:rPr lang="fr-FR"/>
              <a:pPr/>
              <a:t>14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707B9-C308-4378-B6AB-AD7551588D5F}" type="slidenum">
              <a:rPr lang="fr-FR"/>
              <a:pPr/>
              <a:t>15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07030-C839-4432-AC2B-461C5653881F}" type="slidenum">
              <a:rPr lang="fr-FR"/>
              <a:pPr/>
              <a:t>16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C8A49-D484-40E9-B6D0-6BD8321313FA}" type="slidenum">
              <a:rPr lang="fr-FR"/>
              <a:pPr/>
              <a:t>2</a:t>
            </a:fld>
            <a:endParaRPr 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2B931-D5AA-481D-9121-C9146D26E512}" type="slidenum">
              <a:rPr lang="fr-FR"/>
              <a:pPr/>
              <a:t>3</a:t>
            </a:fld>
            <a:endParaRPr 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1A3B3-B9D6-4FAE-B9E2-6AFEBCBF1410}" type="slidenum">
              <a:rPr lang="fr-FR"/>
              <a:pPr/>
              <a:t>4</a:t>
            </a:fld>
            <a:endParaRPr lang="fr-F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37666-4AE0-4F56-9498-D4FC1147251B}" type="slidenum">
              <a:rPr lang="fr-FR"/>
              <a:pPr/>
              <a:t>5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7D033-8515-4C11-B213-DCF82F3E663D}" type="slidenum">
              <a:rPr lang="fr-FR"/>
              <a:pPr/>
              <a:t>6</a:t>
            </a:fld>
            <a:endParaRPr 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BF268-84F5-45DB-8CB0-9CC4B92E9B4C}" type="slidenum">
              <a:rPr lang="fr-FR"/>
              <a:pPr/>
              <a:t>7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39137-8A47-4161-B750-0B1DE4E9A1B1}" type="slidenum">
              <a:rPr lang="fr-FR"/>
              <a:pPr/>
              <a:t>8</a:t>
            </a:fld>
            <a:endParaRPr 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7AF6-FC12-4C1A-81C2-D59824614961}" type="slidenum">
              <a:rPr lang="fr-FR"/>
              <a:pPr/>
              <a:t>9</a:t>
            </a:fld>
            <a:endParaRPr 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F449-E7FD-47B1-A885-434827B3D9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68DD-ABCE-4E1F-9BF9-8838D0CA28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A7B9-4B55-410F-8C5F-A823196F78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5EF7-EC32-4CCC-8FA6-260AF62E79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133A-66F7-4A70-A012-A547A3E130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1B45-0329-4410-A983-69BA4F7C31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6299-5773-4339-AC04-ECBFA03007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32E6-3F0A-44C4-8E47-081F427511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754F-DF56-4CB5-A42B-DE748B9B7E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56FB-E85E-42FB-9780-EEBF95ED76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FD53-DD35-4909-BE1B-999E880FD1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3BF750-0B9B-44C3-9B10-10B22638DC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8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8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hyperlink" Target="http://www.clubic.com/article-13957-1-les-configurations-completes-de-reference.htm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hyperlink" Target="https://www.youtube.com/watch?reload=9&amp;v=8ojRYnokyrE" TargetMode="External"/><Relationship Id="rId4" Type="http://schemas.openxmlformats.org/officeDocument/2006/relationships/hyperlink" Target="http://www.clubic.com/article-66115-1-monter-configurer-pc-generation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hyperlink" Target="https://www.crucial.fr/compatible-upgrade-for/gigabyte/ga-z270x-ultra-gam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0" descr="Résultat de recherche d'images pour &quot;image boitier cougar&quot;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5" y="476672"/>
            <a:ext cx="30702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18" descr="Résultat de recherche d'images pour &quot;image boitier couga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8640"/>
            <a:ext cx="1810919" cy="239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2996952"/>
            <a:ext cx="7772400" cy="1440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00B0F0"/>
                </a:solidFill>
                <a:latin typeface="Comic Sans MS" pitchFamily="66" charset="0"/>
              </a:rPr>
              <a:t>Bien choisir son nouvel ordinateur</a:t>
            </a:r>
            <a:r>
              <a:rPr lang="fr-FR" dirty="0">
                <a:solidFill>
                  <a:srgbClr val="FFFF00"/>
                </a:solidFill>
              </a:rPr>
              <a:t/>
            </a:r>
            <a:br>
              <a:rPr lang="fr-FR" dirty="0">
                <a:solidFill>
                  <a:srgbClr val="FFFF00"/>
                </a:solidFill>
              </a:rPr>
            </a:b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2765B-C55D-40E4-B9DF-186488C16E4A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211960" y="188640"/>
            <a:ext cx="1425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Octobre 2024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127" name="AutoShape 24" descr="Résultat de recherche d'images pour &quot;image portable gamer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8" name="AutoShape 26" descr="Résultat de recherche d'images pour &quot;image portable gamer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29" name="Picture 28" descr="Résultat de recherche d'images pour &quot;image portable gamer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725144"/>
            <a:ext cx="2809031" cy="197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AutoShape 12" descr="Résultat de recherche d'images pour &quot;ma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E1356-DD97-4514-98BB-A35EE3EBA869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14550" y="0"/>
            <a:ext cx="4913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FF00"/>
                </a:solidFill>
                <a:latin typeface="FNACRegular-Bold" charset="0"/>
              </a:rPr>
              <a:t>Chipset ou carte graphique</a:t>
            </a:r>
          </a:p>
        </p:txBody>
      </p:sp>
      <p:pic>
        <p:nvPicPr>
          <p:cNvPr id="36869" name="Picture 5" descr="C:\Documents and Settings\Propriétaire\Mes documents\informatique\images\carte graphique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04248" y="620688"/>
            <a:ext cx="2248011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762000"/>
            <a:ext cx="6172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Là aussi, la vitesse de traitement et la quantité de mémoire disponible sont les éléments clés de la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performance. 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0" y="1556792"/>
            <a:ext cx="8763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Si vous voulez jouer, monter de la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vidéo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ou regarder des dvd HD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une carte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vidéo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est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indispensable.</a:t>
            </a:r>
            <a:endParaRPr lang="fr-FR" sz="16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Il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faut de toutes façons éviter le chipset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video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intègré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sur la carte mère utilisant une partie de la mémoire vive de l'ordinateur ( mémoire partagée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Pour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les jeux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vidéo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actuels une carte très musclée est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indispensable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(RTX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pour NVIDEA) (RX.. Pour AMD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) (GTX dépassé)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0" y="4509120"/>
            <a:ext cx="8305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Deux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fabricants,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Nvidia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et ATI ( racheté par AMD ) se font une concurrence effrénée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5229200"/>
            <a:ext cx="805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 port AGP a disparu pour laisser place au PCI express</a:t>
            </a:r>
          </a:p>
        </p:txBody>
      </p:sp>
      <p:pic>
        <p:nvPicPr>
          <p:cNvPr id="14345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tjean\Pictures\rade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5085184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70" grpId="0" autoUpdateAnimBg="0"/>
      <p:bldP spid="36871" grpId="0" autoUpdateAnimBg="0"/>
      <p:bldP spid="36873" grpId="0" autoUpdateAnimBg="0"/>
      <p:bldP spid="3687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DECEA-3D3B-4438-A49A-64DD77178AD5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95736" y="116632"/>
            <a:ext cx="346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FF00"/>
                </a:solidFill>
                <a:latin typeface="Comic Sans MS" pitchFamily="66" charset="0"/>
              </a:rPr>
              <a:t>Les disques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692696"/>
            <a:ext cx="6400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Aujourd’hui le lecteur – graveur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CD, DVD et </a:t>
            </a:r>
            <a:r>
              <a:rPr lang="fr-FR" sz="1600" dirty="0" err="1" smtClean="0">
                <a:solidFill>
                  <a:schemeClr val="bg2"/>
                </a:solidFill>
                <a:latin typeface="Comic Sans MS" pitchFamily="66" charset="0"/>
              </a:rPr>
              <a:t>Blu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-RAY sont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présent partout, acceptant les disques ±R et RW. Tous savent graver en double couche les plus gros fichiers, jusqu’à 8,5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Go DVD et 50 Go </a:t>
            </a:r>
            <a:r>
              <a:rPr lang="fr-FR" sz="1600" dirty="0" err="1" smtClean="0">
                <a:solidFill>
                  <a:schemeClr val="bg2"/>
                </a:solidFill>
                <a:latin typeface="Comic Sans MS" pitchFamily="66" charset="0"/>
              </a:rPr>
              <a:t>Blu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-Ray. (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 HD-DVD disparaît du marché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Certains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graveurs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DVD, </a:t>
            </a:r>
            <a:r>
              <a:rPr lang="fr-FR" sz="1600" dirty="0" err="1" smtClean="0">
                <a:solidFill>
                  <a:schemeClr val="bg2"/>
                </a:solidFill>
                <a:latin typeface="Comic Sans MS" pitchFamily="66" charset="0"/>
              </a:rPr>
              <a:t>Blu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-Ray 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savent, grâce à la technologie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LightScribe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, imprimer directement sur la face ad hoc des disques adéquats.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2852936"/>
            <a:ext cx="67322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Autre disque fondamental, le disque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dur et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les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SSD . Qui au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fil du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temps a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grossi de plusieurs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gigaoctets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pour stocker toujours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plus.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Le DD a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u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ne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vitesse de rotation plus rapide,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7500 tours/minute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lecture à 700 mo/sec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 le SSD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2200 Mo/s en lecture et pour 900 Mo/s en écriture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ou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l’utilisation de liaisons de type SATA, internes ou extérieures (e-SATA) contribuera à améliorer ses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performances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fr-FR" sz="16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38918" name="Picture 6" descr="C:\Documents and Settings\Propriétaire\Mes documents\informatique\images\DVD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36274" y="457200"/>
            <a:ext cx="1763732" cy="115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9" name="Picture 7" descr="C:\Documents and Settings\Propriétaire\Mes documents\informatique\images\HDMAXT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8300" y="1835935"/>
            <a:ext cx="2411760" cy="16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C:\Documents and Settings\Propriétaire\Mes documents\Capimmec\images\Sata03_T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094101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5949950"/>
            <a:ext cx="606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tjean\Pictures\crusi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717032"/>
            <a:ext cx="1847695" cy="1296144"/>
          </a:xfrm>
          <a:prstGeom prst="rect">
            <a:avLst/>
          </a:prstGeom>
          <a:noFill/>
        </p:spPr>
      </p:pic>
      <p:pic>
        <p:nvPicPr>
          <p:cNvPr id="2051" name="Picture 3" descr="C:\Users\tjean\Pictures\crusial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229200"/>
            <a:ext cx="1457995" cy="145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157532"/>
            <a:ext cx="1797753" cy="14847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815244" y="3971943"/>
            <a:ext cx="27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tx2">
                    <a:lumMod val="10000"/>
                  </a:schemeClr>
                </a:solidFill>
              </a:rPr>
              <a:t>SSD</a:t>
            </a:r>
            <a:endParaRPr lang="fr-FR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03490" y="5373216"/>
            <a:ext cx="32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tx2">
                    <a:lumMod val="10000"/>
                  </a:schemeClr>
                </a:solidFill>
              </a:rPr>
              <a:t>SSD</a:t>
            </a: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tx2">
                    <a:lumMod val="10000"/>
                  </a:schemeClr>
                </a:solidFill>
              </a:rPr>
              <a:t>M2</a:t>
            </a:r>
            <a:endParaRPr lang="fr-FR" sz="1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  <p:bldP spid="3891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EB812-6C51-4520-A8FA-C0CBA4B22B99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02063" y="0"/>
            <a:ext cx="16017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Comic Sans MS" pitchFamily="66" charset="0"/>
              </a:rPr>
              <a:t>L'audio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2133600"/>
            <a:ext cx="60841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On pourra éventuellement connecter le PC sur la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chaîne Home Cinéma pour bénéficier du décodeur Dolby Digital et de la reproduction 5.1, à condition toutefois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de disposer d’une sortie numérique, dite S/PDIF qui existe maintenant sur certains nouveaux modèles</a:t>
            </a: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.</a:t>
            </a:r>
            <a:endParaRPr lang="fr-FR" sz="1800" dirty="0">
              <a:solidFill>
                <a:srgbClr val="FFFF0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0" y="762000"/>
            <a:ext cx="58832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 son d'un ordinateur est géré par un "chipset" situé sur la carte mère ( AC97 par exemple ) Pour la plupart des utilisations c'est largement suffisant</a:t>
            </a:r>
          </a:p>
        </p:txBody>
      </p:sp>
      <p:pic>
        <p:nvPicPr>
          <p:cNvPr id="40967" name="Picture 7" descr="C:\Documents and Settings\Propriétaire\Mes documents\Capimmec\images\realt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"/>
            <a:ext cx="1678060" cy="10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0" y="3962400"/>
            <a:ext cx="60121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Pour des usages plus spécifiques ( musicaux ou jeu ) on peut installer une carte son interne sur un port PCI libre permettant de bénéficier d'un bien meilleur son – on désactivera alors le chipset sur la carte mère</a:t>
            </a:r>
          </a:p>
        </p:txBody>
      </p:sp>
      <p:pic>
        <p:nvPicPr>
          <p:cNvPr id="40969" name="Picture 9" descr="C:\Documents and Settings\Propriétaire\Mes documents\Capimmec\images\psc705vie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495800"/>
            <a:ext cx="26400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C:\Documents and Settings\Propriétaire\Mes documents\Capimmec\images\prise-s-pdi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133600"/>
            <a:ext cx="26733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6" grpId="0" autoUpdateAnimBg="0"/>
      <p:bldP spid="409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2E4E0-A3D0-49A3-9D9B-9A9F0E10861A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849563" y="0"/>
            <a:ext cx="3605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Comic Sans MS" pitchFamily="66" charset="0"/>
              </a:rPr>
              <a:t>La communication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762000"/>
            <a:ext cx="7331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L’ordinateur se doit d’être communicant pour se connecter aux réseaux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locaux ou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autres accès Internet haut débit.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1447800"/>
            <a:ext cx="6588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Avec fil, via la prise Ethernet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pour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l’accès Internet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ADSL remplacé par la Fibre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maintenant généralisé.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Ce même fil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Ethernet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permettra de créer un réseau relié à la box en utilisant l'installation électrique ( CPL )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ou le Wifi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3645024"/>
            <a:ext cx="716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Sans fil,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le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Wi-Fi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, décliné selon plusieurs normes pour plus de débit, b, puis g, puis a et maintenant n pour des liaisons très rapides ! </a:t>
            </a:r>
          </a:p>
          <a:p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Ou encore via Bluetooth pour la connexion de proximité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676400" y="5257800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Sur la plupart des portables actuels est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intègrée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une webcam qui rendra plus conviviales les discussions avec votre famille ou vos amis</a:t>
            </a:r>
          </a:p>
        </p:txBody>
      </p:sp>
      <p:pic>
        <p:nvPicPr>
          <p:cNvPr id="43019" name="Picture 11" descr="C:\Documents and Settings\Propriétaire\Mes documents\Capimmec\branchés\porta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588" y="4572000"/>
            <a:ext cx="26654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Line 12"/>
          <p:cNvSpPr>
            <a:spLocks noChangeShapeType="1"/>
          </p:cNvSpPr>
          <p:nvPr/>
        </p:nvSpPr>
        <p:spPr bwMode="auto">
          <a:xfrm flipV="1">
            <a:off x="6248400" y="4800600"/>
            <a:ext cx="990600" cy="838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18350" y="0"/>
            <a:ext cx="2025650" cy="1631950"/>
            <a:chOff x="4368" y="336"/>
            <a:chExt cx="1276" cy="1028"/>
          </a:xfrm>
        </p:grpSpPr>
        <p:pic>
          <p:nvPicPr>
            <p:cNvPr id="17424" name="Picture 8" descr="C:\Documents and Settings\Propriétaire\Mes documents\Capimmec\branchés\etherne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336"/>
              <a:ext cx="1276" cy="7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425" name="Text Box 13"/>
            <p:cNvSpPr txBox="1">
              <a:spLocks noChangeArrowheads="1"/>
            </p:cNvSpPr>
            <p:nvPr/>
          </p:nvSpPr>
          <p:spPr bwMode="auto">
            <a:xfrm>
              <a:off x="4512" y="1152"/>
              <a:ext cx="10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/>
                <a:t>Prise Ethernet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020272" y="2204864"/>
            <a:ext cx="2123728" cy="1224136"/>
            <a:chOff x="4128" y="1440"/>
            <a:chExt cx="1632" cy="1268"/>
          </a:xfrm>
        </p:grpSpPr>
        <p:pic>
          <p:nvPicPr>
            <p:cNvPr id="17422" name="Picture 9" descr="C:\Documents and Settings\Propriétaire\Mes documents\Capimmec\branchés\wifi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1440"/>
              <a:ext cx="1632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4608" y="2496"/>
              <a:ext cx="8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/>
                <a:t>Carte Wifi</a:t>
              </a:r>
            </a:p>
          </p:txBody>
        </p:sp>
      </p:grpSp>
      <p:pic>
        <p:nvPicPr>
          <p:cNvPr id="17421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  <p:bldP spid="43013" grpId="0" autoUpdateAnimBg="0"/>
      <p:bldP spid="43014" grpId="0" autoUpdateAnimBg="0"/>
      <p:bldP spid="43018" grpId="0" autoUpdateAnimBg="0"/>
      <p:bldP spid="430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9B729-FE9D-4638-8556-032069AF9C81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729038" y="0"/>
            <a:ext cx="1845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FNACRegular-Bold" charset="0"/>
              </a:rPr>
              <a:t>La </a:t>
            </a:r>
            <a:r>
              <a:rPr lang="fr-FR" sz="3200" b="1" dirty="0" err="1">
                <a:solidFill>
                  <a:schemeClr val="bg2"/>
                </a:solidFill>
                <a:latin typeface="FNACRegular-Bold" charset="0"/>
              </a:rPr>
              <a:t>video</a:t>
            </a:r>
            <a:endParaRPr lang="fr-FR" sz="3200" b="1" dirty="0">
              <a:solidFill>
                <a:schemeClr val="bg2"/>
              </a:solidFill>
              <a:latin typeface="FNACRegular-Bold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914400"/>
            <a:ext cx="6228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v"/>
            </a:pPr>
            <a:r>
              <a:rPr lang="fr-FR" sz="1600" dirty="0">
                <a:solidFill>
                  <a:schemeClr val="bg1"/>
                </a:solidFill>
                <a:latin typeface="DIN-Regular" charset="0"/>
              </a:rPr>
              <a:t> </a:t>
            </a: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1520" y="1340768"/>
            <a:ext cx="5410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Les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DVD et Blue Ray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permettent une restitution plein écran, fluide et de qualité, tant sur l’écran de l’ordinateur que sur celui d’un téléviseur, voire d’un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vidéoprojecteur via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l’HDMI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 et  depuis peu en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USB C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,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quand ces connexions existent.</a:t>
            </a:r>
            <a:br>
              <a:rPr lang="fr-FR" sz="1400" dirty="0">
                <a:solidFill>
                  <a:schemeClr val="bg2"/>
                </a:solidFill>
                <a:latin typeface="Comic Sans MS" pitchFamily="66" charset="0"/>
              </a:rPr>
            </a:b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4293096"/>
            <a:ext cx="5181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Parmi tous les types de connexions, IEEE1394, aussi baptisé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FireWire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par Apple, son inventeur, ou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i.Link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par Sony, s’est imposé comme liaison miracle pour acquérir</a:t>
            </a:r>
          </a:p>
          <a:p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de la vidéo numérique ( de votre caméscope par exemple ).</a:t>
            </a:r>
          </a:p>
          <a:p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24600" y="228600"/>
            <a:ext cx="2400300" cy="2400300"/>
            <a:chOff x="3984" y="240"/>
            <a:chExt cx="1512" cy="1512"/>
          </a:xfrm>
        </p:grpSpPr>
        <p:pic>
          <p:nvPicPr>
            <p:cNvPr id="18443" name="Picture 7" descr="C:\Documents and Settings\Propriétaire\Mes documents\Capimmec\images\carte tun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4" y="240"/>
              <a:ext cx="1512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8"/>
            <p:cNvSpPr txBox="1">
              <a:spLocks noChangeArrowheads="1"/>
            </p:cNvSpPr>
            <p:nvPr/>
          </p:nvSpPr>
          <p:spPr bwMode="auto">
            <a:xfrm>
              <a:off x="4358" y="1447"/>
              <a:ext cx="6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bg2"/>
                  </a:solidFill>
                </a:rPr>
                <a:t>Carte tuner</a:t>
              </a:r>
            </a:p>
          </p:txBody>
        </p:sp>
      </p:grpSp>
      <p:pic>
        <p:nvPicPr>
          <p:cNvPr id="45066" name="Picture 10" descr="C:\Documents and Settings\Propriétaire\Mes documents\Capimmec\images\firewire_4p-6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495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C:\Documents and Settings\Propriétaire\Mes documents\Capimmec\images\prises vide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63863"/>
            <a:ext cx="3200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autoUpdateAnimBg="0"/>
      <p:bldP spid="45061" grpId="0" autoUpdateAnimBg="0"/>
      <p:bldP spid="450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08AF1-F183-4F66-A48F-D1FA9DA62BC9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78063" y="0"/>
            <a:ext cx="2433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Le système d'exploitation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762000"/>
            <a:ext cx="7236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Vous n'aurez pratiquement pas le choix du système d'exploitation puisque </a:t>
            </a: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plus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de 90% des PC sont livrés avec Windows </a:t>
            </a:r>
            <a:r>
              <a:rPr lang="fr-FR" sz="1400" b="1" dirty="0" smtClean="0">
                <a:solidFill>
                  <a:schemeClr val="bg2"/>
                </a:solidFill>
                <a:latin typeface="Comic Sans MS" pitchFamily="66" charset="0"/>
              </a:rPr>
              <a:t>déjà </a:t>
            </a: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installé.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676400"/>
            <a:ext cx="6759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6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Par ailleurs les PC de marque ne sont pas livrés avec le cd d'installation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ce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qui est un inconvénient en cas de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problèmes. En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effet celui-ci et les autres logiciels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préinstallés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sont compressés et stockés sur une partition du disque dur ce qui oblige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de créer des DVD ou clé USB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de réinstallation si on veut éviter les problèmes en cas de crash du disque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dur. (Partition RECOVERY)</a:t>
            </a: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3260725"/>
            <a:ext cx="725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Ce n'est pas le cas des PC achetés chez un assembleur qui sont eux livrés avec les CD des logiciels installés dont celui de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Windows, Si ce n’est pas le Cas, Exigez le.</a:t>
            </a: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-15875" y="4335463"/>
            <a:ext cx="67976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Attention : Dans la plupart des cas le système d'exploitation installé est une version OEM qui sera liée à votre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ordinateur si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vous changez par exemple la carte mère </a:t>
            </a: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il vous faudra </a:t>
            </a:r>
            <a:r>
              <a:rPr lang="fr-FR" sz="1400" b="1" dirty="0" smtClean="0">
                <a:solidFill>
                  <a:schemeClr val="bg2"/>
                </a:solidFill>
                <a:latin typeface="Comic Sans MS" pitchFamily="66" charset="0"/>
              </a:rPr>
              <a:t>dans la plus part des cas </a:t>
            </a: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le racheter !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( une centaine d'euros )</a:t>
            </a:r>
          </a:p>
        </p:txBody>
      </p:sp>
      <p:pic>
        <p:nvPicPr>
          <p:cNvPr id="49161" name="Picture 9" descr="C:\Documents and Settings\Propriétaire\Mes documents\Capimmec\images\logo-vista-seguridad-bubbl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34200" y="1599089"/>
            <a:ext cx="1809750" cy="101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5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tjean\Pictures\windows 10 tb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085184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  <p:bldP spid="49157" grpId="0" autoUpdateAnimBg="0"/>
      <p:bldP spid="49158" grpId="0" autoUpdateAnimBg="0"/>
      <p:bldP spid="491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E7383-533A-4B75-821A-9750177ACA58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330325" y="152400"/>
            <a:ext cx="726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Comic Sans MS" pitchFamily="66" charset="0"/>
              </a:rPr>
              <a:t>Monter ou améliorer son ordinateur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1219200"/>
            <a:ext cx="472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Et pourquoi ne pas choisir ses composants et monter </a:t>
            </a:r>
            <a:br>
              <a:rPr lang="fr-FR" sz="14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l'ordinateur de vos rêves 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2057400"/>
            <a:ext cx="5148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Un rêve impossible ? Pas tant que ça pour quelqu'un un tant soit peu bricoleur et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possédant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un …tournevis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0" y="3124200"/>
            <a:ext cx="7924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 contourW="12700">
              <a:bevelT w="6350"/>
              <a:bevelB w="38100" h="38100"/>
              <a:extrusionClr>
                <a:schemeClr val="bg1"/>
              </a:extrusionClr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Pour cela vous pouvez vous référer aux configurations complètes de références de l'excellent Clubic.com donnant la liste du matériel pour chaque configuration ( bureautique,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etc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…)</a:t>
            </a:r>
            <a:br>
              <a:rPr lang="fr-FR" sz="14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400" dirty="0">
                <a:solidFill>
                  <a:schemeClr val="bg2"/>
                </a:solidFill>
                <a:latin typeface="Comic Sans MS" pitchFamily="66" charset="0"/>
                <a:hlinkClick r:id="rId3"/>
              </a:rPr>
              <a:t>http://www.clubic.com:80/article-13957-1-les-configurations-completes-de-reference.html</a:t>
            </a: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43434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>
                <a:rot lat="0" lon="0" rev="600000"/>
              </a:lightRig>
            </a:scene3d>
            <a:sp3d extrusionH="57150" contourW="12700">
              <a:bevelT w="6350"/>
              <a:extrusionClr>
                <a:schemeClr val="bg1"/>
              </a:extrusionClr>
              <a:contourClr>
                <a:schemeClr val="bg2"/>
              </a:contourClr>
            </a:sp3d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Puis vous serez aidé dans votre entreprise par un didacticiel complet de montage de tous ces composants toujours chez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Clubic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avec une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vidéo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pour chaque composant ( carte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mère,processeur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etc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… )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fr-FR" sz="1400" dirty="0">
                <a:solidFill>
                  <a:schemeClr val="bg2"/>
                </a:solidFill>
                <a:latin typeface="Comic Sans MS" pitchFamily="66" charset="0"/>
                <a:hlinkClick r:id="rId4"/>
              </a:rPr>
              <a:t>http://www.clubic.com/article-66115-1-monter-configurer-pc-generation.html</a:t>
            </a:r>
            <a:endParaRPr lang="fr-FR" sz="1400" dirty="0">
              <a:solidFill>
                <a:schemeClr val="bg2"/>
              </a:solidFill>
              <a:latin typeface="Comic Sans MS" pitchFamily="66" charset="0"/>
              <a:hlinkClick r:id="rId3"/>
            </a:endParaRPr>
          </a:p>
        </p:txBody>
      </p:sp>
      <p:pic>
        <p:nvPicPr>
          <p:cNvPr id="47112" name="Picture 8" descr="C:\Documents and Settings\Propriétaire\Mes documents\Capimmec\branchés\video monta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762000"/>
            <a:ext cx="2882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123728" y="5517232"/>
            <a:ext cx="4016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/>
              <a:t> </a:t>
            </a:r>
            <a:r>
              <a:rPr lang="fr-FR" sz="2000" dirty="0">
                <a:solidFill>
                  <a:schemeClr val="bg2"/>
                </a:solidFill>
                <a:latin typeface="Comic Sans MS" pitchFamily="66" charset="0"/>
              </a:rPr>
              <a:t>Vous êtes décidé ? Au travail </a:t>
            </a:r>
            <a:r>
              <a:rPr lang="fr-FR" sz="2000" dirty="0" smtClean="0">
                <a:solidFill>
                  <a:schemeClr val="bg2"/>
                </a:solidFill>
                <a:latin typeface="Comic Sans MS" pitchFamily="66" charset="0"/>
              </a:rPr>
              <a:t>!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2"/>
                </a:solidFill>
                <a:latin typeface="Comic Sans MS" pitchFamily="66" charset="0"/>
              </a:rPr>
              <a:t>C’est FINI ! Ouf </a:t>
            </a:r>
            <a:endParaRPr lang="fr-FR" sz="20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0490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tjean\Pictures\terminé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517232"/>
            <a:ext cx="1321469" cy="976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  <p:bldP spid="47108" grpId="0" autoUpdateAnimBg="0"/>
      <p:bldP spid="47109" grpId="0" autoUpdateAnimBg="0"/>
      <p:bldP spid="47110" grpId="0" autoUpdateAnimBg="0"/>
      <p:bldP spid="47111" grpId="0" autoUpdateAnimBg="0"/>
      <p:bldP spid="471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/>
          <a:lstStyle/>
          <a:p>
            <a:r>
              <a:rPr lang="fr-FR" dirty="0" smtClean="0"/>
              <a:t>Description Composants CM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5EF7-EC32-4CCC-8FA6-260AF62E796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5" name="Picture 13" descr="C:\Users\tjean\Pictures\desc 3 carte me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21598"/>
            <a:ext cx="8136903" cy="569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1" descr="C:\Users\tjean\Pictures\desc carte mer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05264"/>
            <a:ext cx="706972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:\Users\tjean\Pictures\desc 2 carte me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1491"/>
            <a:ext cx="7632847" cy="572311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/>
          <a:lstStyle/>
          <a:p>
            <a:r>
              <a:rPr lang="fr-FR" dirty="0" smtClean="0"/>
              <a:t>Description CM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5EF7-EC32-4CCC-8FA6-260AF62E7968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6" name="Picture 11" descr="C:\Users\tjean\Pictures\desc carte mer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949280"/>
            <a:ext cx="706972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Pour quel usage ?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915400" cy="10668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C'est la première question à se poser et elle est fondamentale ! Bien sûr l'adage qui peut le plus peut le moins s'applique dans ce domaine mais il est plus logique et moins couteux d'adapter le matériel aux besoins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7574E-2512-438D-A8BA-4ADCEBDB7DDB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" y="168910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800" dirty="0"/>
              <a:t> 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Si on se limite aux usages de base d'un ordinateur à savoir :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consulter internet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envoyer et recevoir des mails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faire du traitement de texte et du tableur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lire ou graver des DVD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 pourra se contenter d'un début de gamme à 500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€ « voir moins mais cela aura une conséquence sur le matériel »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3657600"/>
            <a:ext cx="82862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Pour des usages plus gourmands en terme d'espace et de puissance tels que :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traitement d'images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musique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montage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vidéo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 doit demander plus de performances et chercher dans une gamme de 800 à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1500 €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622425" y="5410200"/>
            <a:ext cx="75215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Enfin si on est adepte de jeux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vidéo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il faut un processeur puissant et une carte d'affichage performante et le prix à payer s'en ressentira ( plus de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1500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€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 en configuration magasin ou environ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900 € à 1100 €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à monter sois Même. (pour les plus courageux) 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52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utoUpdateAnimBg="0"/>
      <p:bldP spid="1032" grpId="0" build="p" autoUpdateAnimBg="0"/>
      <p:bldP spid="1033" grpId="0" autoUpdateAnimBg="0"/>
      <p:bldP spid="1034" grpId="0" autoUpdateAnimBg="0"/>
      <p:bldP spid="10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Résultat de recherche d'images pour &quot;pc de bureau game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087464" cy="200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fr-FR" sz="3200" smtClean="0">
                <a:solidFill>
                  <a:srgbClr val="FFFF00"/>
                </a:solidFill>
              </a:rPr>
              <a:t>L'Ordinateur de bureau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0" y="2060848"/>
            <a:ext cx="8604448" cy="2304256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L’ordinateur de bureau a pour lui son confort , lié essentiellement à son grand clavier et son grand écran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fr-FR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None/>
              <a:defRPr/>
            </a:pPr>
            <a:endParaRPr lang="fr-FR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29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Il est facilement "</a:t>
            </a:r>
            <a:r>
              <a:rPr lang="fr-FR" sz="2900" b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upgradable</a:t>
            </a:r>
            <a:r>
              <a:rPr lang="fr-FR" sz="29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"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et pour un coût modéré, il verra ses performances s’améliorer grâce à l’ajout de disques plus gros et plus rapides ,de cartes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Graphique,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de barrettes mémoire supplémentaires ,etc.</a:t>
            </a:r>
            <a:b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Par contre il est plus encombrant et est difficilement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transportable.</a:t>
            </a:r>
            <a:endParaRPr lang="fr-FR" sz="29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fr-FR" sz="2900" dirty="0">
              <a:solidFill>
                <a:srgbClr val="FFFF00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EE0C-7563-469E-B4B7-BF37BC4093C9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4437112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Si on dispose de la place voulue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c'est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 meilleure solution et la plus confortable avec un écran pouvant maintenant faire 24" sans se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ruiner.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Pour les "joueurs" c'est la solution obligée</a:t>
            </a:r>
          </a:p>
        </p:txBody>
      </p:sp>
      <p:pic>
        <p:nvPicPr>
          <p:cNvPr id="7175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build="p" autoUpdateAnimBg="0"/>
      <p:bldP spid="1843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 descr="Résultat de recherche d'images pour &quot;image portable game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25" y="262587"/>
            <a:ext cx="1995115" cy="139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fr-FR" sz="3200" dirty="0" smtClean="0">
                <a:solidFill>
                  <a:srgbClr val="FFFF00"/>
                </a:solidFill>
              </a:rPr>
              <a:t>Les portables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8915400" cy="46085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Les ultra-portables. </a:t>
            </a:r>
            <a:b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Compacts, légers, ils se font oublier lors du transport. Leur écran compris entre 11 et 14‘’ (28 à 35 cm) pourra parfois s’avérer un peu petit</a:t>
            </a:r>
            <a: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  <a:t>. Laissons les aux professionnels…</a:t>
            </a:r>
            <a:b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Les portables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généralistes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</a:t>
            </a:r>
            <a:b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Avec leur écran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15,6’’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39,6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cm), ils sont le bon compromis entre la portabilité, la puissance et le confort, sans oublier un coût raisonnable</a:t>
            </a:r>
          </a:p>
          <a:p>
            <a:pPr>
              <a:buFont typeface="Wingdings" pitchFamily="2" charset="2"/>
              <a:buNone/>
            </a:pP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Les portables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grands confort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De dimensions identiques à celui de la plupart des PC de bureau, </a:t>
            </a:r>
            <a:b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l’écran de 17’’ (43 cm) permet d’étaler facilement 2 documents, d’afficher plusieurs fenêtres simultanément et passer rapidement de l’une à l’autre.</a:t>
            </a:r>
            <a:b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endParaRPr lang="fr-FR" sz="14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Les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portables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Transportables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20’’ (51 cm), c’est un superbe écran, que ce soit pour regarder la TV ou y disposer tous les outils requis par certains logiciels. Par contre ce n’est plus vraiment portatif, 5 kg, voire largement plus… À déplacer de temps à autre !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fr-FR" sz="1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ECA40-6846-430E-8A03-E3470C9057A3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512" y="4941168"/>
            <a:ext cx="794799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Les portables offrent maintenant une gamme de modèles variés et performants. Ils peuvent remplacer un ordinateur de bureau et être utilisés partout dans la maison ( réseau wifi ) Ils peuvent vous suivre en vacance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  <a:t>Attention aux connecteurs de sortie disponibles avec vos anciens appareils</a:t>
            </a:r>
            <a:endParaRPr lang="fr-FR" sz="1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199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060806"/>
            <a:ext cx="576064" cy="7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build="p" autoUpdateAnimBg="0"/>
      <p:bldP spid="204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627784" y="980728"/>
            <a:ext cx="4176464" cy="381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FF00"/>
                </a:solidFill>
                <a:latin typeface="FNACRegular-Bold" charset="0"/>
              </a:rPr>
              <a:t/>
            </a:r>
            <a:br>
              <a:rPr lang="fr-FR" sz="3200" b="1" dirty="0">
                <a:solidFill>
                  <a:srgbClr val="FFFF00"/>
                </a:solidFill>
                <a:latin typeface="FNACRegular-Bold" charset="0"/>
              </a:rPr>
            </a:b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NACRegular-Bold" charset="0"/>
              </a:rPr>
              <a:t>MAC ou PC ?</a:t>
            </a: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latin typeface="FNACRegular-Bold" charset="0"/>
              </a:rPr>
              <a:t/>
            </a:r>
            <a:b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latin typeface="FNACRegular-Bold" charset="0"/>
              </a:rPr>
            </a:b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  <a:latin typeface="FNACRegular-Bold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8820472" cy="173164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Vaste question! Et pas de réponse unique. Les prix des appareils, à performances </a:t>
            </a:r>
            <a:r>
              <a:rPr lang="fr-FR" sz="1600" dirty="0" err="1">
                <a:solidFill>
                  <a:srgbClr val="FFFF00"/>
                </a:solidFill>
                <a:latin typeface="Comic Sans MS" pitchFamily="66" charset="0"/>
              </a:rPr>
              <a:t>semblables,sont</a:t>
            </a: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très voisins ( MAC un peu plus cher ).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Le design est plus séducteur du côté Mac, et s’il bénéficie d’une réputation justifiée de simplicité maximum, tout le monde est d’accord pour dire que le PC tend à s’en rapprocher…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Et tous reconnaissent que le PC offre plus de choix de </a:t>
            </a:r>
            <a:r>
              <a:rPr lang="fr-FR" sz="1600" dirty="0" smtClean="0">
                <a:solidFill>
                  <a:srgbClr val="FFFF00"/>
                </a:solidFill>
                <a:latin typeface="Comic Sans MS" pitchFamily="66" charset="0"/>
              </a:rPr>
              <a:t>logiciels.</a:t>
            </a:r>
            <a:endParaRPr lang="fr-FR" sz="1600" dirty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fr-FR" sz="1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105B-680F-4442-BFEF-0C6F3A6CC303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3933056"/>
            <a:ext cx="910272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Autres questions pour choisir :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existe-t-il des logiciels adaptés aux objectifs dans l’environnement envisagé ?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L’équipement des personnes avec qui l’on communique ?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Les réponses à ces questions pourront donner des pistes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endParaRPr lang="fr-FR" sz="1600" b="1" dirty="0">
              <a:solidFill>
                <a:srgbClr val="FFFF00"/>
              </a:solidFill>
            </a:endParaRPr>
          </a:p>
        </p:txBody>
      </p:sp>
      <p:pic>
        <p:nvPicPr>
          <p:cNvPr id="9224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ésultat de recherche d'images pour &quot;pc de bureau game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0648"/>
            <a:ext cx="1872208" cy="1797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6" name="AutoShape 10" descr="Résultat de recherche d'images pour &quot;ma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Résultat de recherche d'images pour &quot;ma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Résultat de recherche d'images pour &quot;ma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31" name="Picture 15" descr="C:\Users\tjean\Pictures\m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6632"/>
            <a:ext cx="2088232" cy="167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build="p" autoUpdateAnimBg="0"/>
      <p:bldP spid="225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6826591" y="732803"/>
            <a:ext cx="2302901" cy="2222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CE5E2-ECA6-4636-810B-1685AE27791A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54150" y="0"/>
            <a:ext cx="7042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FNACRegular-Bold" charset="0"/>
              </a:rPr>
              <a:t>Les différents composants d'un PC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1143000"/>
            <a:ext cx="670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0000"/>
                </a:solidFill>
              </a:rPr>
              <a:t> Le but n'est pas de rentrer dans la technique de chaque composant mais de savoir à quoi correspondent les caractéristiques mises en avant par le vendeur et de déjouer les pièges éventuels dans leur énoncé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7741" y="2852936"/>
            <a:ext cx="498304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>
                <a:solidFill>
                  <a:srgbClr val="FF0000"/>
                </a:solidFill>
              </a:rPr>
              <a:t>Nous verrons donc les rôles des composants suivants :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rgbClr val="FF0000"/>
                </a:solidFill>
              </a:rPr>
              <a:t> La carte mère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rgbClr val="FF0000"/>
                </a:solidFill>
              </a:rPr>
              <a:t> Le microprocesseur 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rgbClr val="FF0000"/>
                </a:solidFill>
              </a:rPr>
              <a:t> La mémoire vive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rgbClr val="FF0000"/>
                </a:solidFill>
              </a:rPr>
              <a:t> Le chipset ou la carte graphique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rgbClr val="FF0000"/>
                </a:solidFill>
              </a:rPr>
              <a:t> Le disque dur et les graveurs-lecteurs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rgbClr val="FF0000"/>
                </a:solidFill>
              </a:rPr>
              <a:t> L'audio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rgbClr val="FF0000"/>
                </a:solidFill>
              </a:rPr>
              <a:t> Les communications ( wifi </a:t>
            </a:r>
            <a:r>
              <a:rPr lang="fr-FR" sz="1800" dirty="0" err="1">
                <a:solidFill>
                  <a:srgbClr val="FF0000"/>
                </a:solidFill>
              </a:rPr>
              <a:t>etc</a:t>
            </a:r>
            <a:r>
              <a:rPr lang="fr-FR" sz="1800" dirty="0">
                <a:solidFill>
                  <a:srgbClr val="FF0000"/>
                </a:solidFill>
              </a:rPr>
              <a:t>…)</a:t>
            </a:r>
          </a:p>
          <a:p>
            <a:pPr>
              <a:buClr>
                <a:srgbClr val="FFFF00"/>
              </a:buClr>
              <a:buFontTx/>
              <a:buChar char="-"/>
            </a:pPr>
            <a:endParaRPr lang="fr-FR" sz="1800" dirty="0">
              <a:solidFill>
                <a:srgbClr val="FFFF00"/>
              </a:solidFill>
            </a:endParaRPr>
          </a:p>
        </p:txBody>
      </p:sp>
      <p:pic>
        <p:nvPicPr>
          <p:cNvPr id="10248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AutoShape 10" descr="Résultat de recherche d'images pour &quot;arriere boitier p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4939519" y="2773451"/>
            <a:ext cx="3854357" cy="4445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84FE5-67EE-4340-A73A-C182A70A94C2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59138" y="0"/>
            <a:ext cx="262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FF00"/>
                </a:solidFill>
                <a:latin typeface="FNACRegular-Bold" charset="0"/>
              </a:rPr>
              <a:t>La carte mère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1295400"/>
            <a:ext cx="305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>
                <a:solidFill>
                  <a:schemeClr val="accent1"/>
                </a:solidFill>
              </a:rPr>
              <a:t>La carte mère est le cœur de </a:t>
            </a:r>
            <a:br>
              <a:rPr lang="fr-FR" sz="1800" dirty="0">
                <a:solidFill>
                  <a:schemeClr val="accent1"/>
                </a:solidFill>
              </a:rPr>
            </a:br>
            <a:r>
              <a:rPr lang="fr-FR" sz="1800" dirty="0">
                <a:solidFill>
                  <a:schemeClr val="accent1"/>
                </a:solidFill>
              </a:rPr>
              <a:t>l'ordinateur</a:t>
            </a:r>
            <a:r>
              <a:rPr lang="fr-FR" sz="1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2438400"/>
            <a:ext cx="321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>
                <a:solidFill>
                  <a:schemeClr val="accent1"/>
                </a:solidFill>
              </a:rPr>
              <a:t>C'est sur elle que vont venir se</a:t>
            </a:r>
            <a:br>
              <a:rPr lang="fr-FR" sz="1800" dirty="0">
                <a:solidFill>
                  <a:schemeClr val="accent1"/>
                </a:solidFill>
              </a:rPr>
            </a:br>
            <a:r>
              <a:rPr lang="fr-FR" sz="1800" dirty="0">
                <a:solidFill>
                  <a:schemeClr val="accent1"/>
                </a:solidFill>
              </a:rPr>
              <a:t>greffer les différents composants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3573016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>
                <a:solidFill>
                  <a:schemeClr val="accent1"/>
                </a:solidFill>
              </a:rPr>
              <a:t>Nous nous contenterons de décrire ces différents composants et de </a:t>
            </a:r>
            <a:r>
              <a:rPr lang="fr-FR" sz="1800" b="1" dirty="0">
                <a:solidFill>
                  <a:schemeClr val="accent1"/>
                </a:solidFill>
              </a:rPr>
              <a:t>montrer leur importance en fonction de l'utilisation souhaitée de l'ordinateur à choisir</a:t>
            </a:r>
          </a:p>
        </p:txBody>
      </p:sp>
      <p:pic>
        <p:nvPicPr>
          <p:cNvPr id="11272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C:\Users\tjean\Pictures\carte m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92696"/>
            <a:ext cx="2004030" cy="2448272"/>
          </a:xfrm>
          <a:prstGeom prst="rect">
            <a:avLst/>
          </a:prstGeom>
          <a:noFill/>
        </p:spPr>
      </p:pic>
      <p:pic>
        <p:nvPicPr>
          <p:cNvPr id="11275" name="Picture 11" descr="C:\Users\tjean\Pictures\desc carte me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831284"/>
            <a:ext cx="3540792" cy="2026716"/>
          </a:xfrm>
          <a:prstGeom prst="rect">
            <a:avLst/>
          </a:prstGeom>
          <a:noFill/>
        </p:spPr>
      </p:pic>
      <p:pic>
        <p:nvPicPr>
          <p:cNvPr id="11276" name="Picture 12" descr="C:\Users\tjean\Pictures\desc 2 carte mer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2615" y="3356992"/>
            <a:ext cx="2821385" cy="2821385"/>
          </a:xfrm>
          <a:prstGeom prst="rect">
            <a:avLst/>
          </a:prstGeom>
          <a:noFill/>
        </p:spPr>
      </p:pic>
      <p:pic>
        <p:nvPicPr>
          <p:cNvPr id="11277" name="Picture 13" descr="C:\Users\tjean\Pictures\desc 3 carte mer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1884" y="836712"/>
            <a:ext cx="2365977" cy="1656184"/>
          </a:xfrm>
          <a:prstGeom prst="rect">
            <a:avLst/>
          </a:prstGeom>
          <a:noFill/>
        </p:spPr>
      </p:pic>
      <p:sp>
        <p:nvSpPr>
          <p:cNvPr id="12" name="Flèche droite 11">
            <a:hlinkClick r:id="rId8" action="ppaction://hlinksldjump"/>
          </p:cNvPr>
          <p:cNvSpPr/>
          <p:nvPr/>
        </p:nvSpPr>
        <p:spPr>
          <a:xfrm>
            <a:off x="7812360" y="2564904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>
            <a:hlinkClick r:id="rId6" action="ppaction://hlinksldjump"/>
          </p:cNvPr>
          <p:cNvSpPr/>
          <p:nvPr/>
        </p:nvSpPr>
        <p:spPr>
          <a:xfrm>
            <a:off x="7812360" y="623731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6" grpId="0" autoUpdateAnimBg="0"/>
      <p:bldP spid="30727" grpId="0" autoUpdateAnimBg="0"/>
      <p:bldP spid="307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89433-A6EC-4EAE-8B1A-EA282BCC9C5F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755900" y="0"/>
            <a:ext cx="3630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FF00"/>
                </a:solidFill>
                <a:latin typeface="FNACRegular-Bold" charset="0"/>
              </a:rPr>
              <a:t>Le microprocesseur</a:t>
            </a:r>
          </a:p>
        </p:txBody>
      </p:sp>
      <p:pic>
        <p:nvPicPr>
          <p:cNvPr id="32772" name="Picture 4" descr="C:\Documents and Settings\Propriétaire\Mes documents\informatique\images\installer-processeur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0" y="1098804"/>
            <a:ext cx="2743200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Documents and Settings\Propriétaire\Mes documents\informatique\images\717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69532" y="3429000"/>
            <a:ext cx="2548536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85800"/>
            <a:ext cx="5791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La performance d’un ordinateur, c’est à dire sa capacité à exécuter aussi vite que possible le (les) programme(s) en</a:t>
            </a:r>
          </a:p>
          <a:p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Cours. Cela dépend de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la performance de ses composants, et en premier lieu celle de son microprocesseur. 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2420888"/>
            <a:ext cx="57689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bg2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C’est encore vrai aujourd’hui, à technologie de processeurs identique. Mais il existe désormais différentes façons de leur faire traiter les informations, comme le « Dual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Core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», (double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coeur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) qui combine 2 processeurs en 1, voire le « Quad »,4 en 1 pour plus d’efficacité !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0" y="4797152"/>
            <a:ext cx="630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Deux fabricants se partagent le marché pour les ordinateurs personnels : Intel ( leader ) et AMD ( challenger )</a:t>
            </a:r>
          </a:p>
        </p:txBody>
      </p:sp>
      <p:pic>
        <p:nvPicPr>
          <p:cNvPr id="12297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4" grpId="0" autoUpdateAnimBg="0"/>
      <p:bldP spid="32775" grpId="0" autoUpdateAnimBg="0"/>
      <p:bldP spid="327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C:\Documents and Settings\Propriétaire\Mes documents\informatique\images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09600"/>
            <a:ext cx="325794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FDD3B-16F0-46EC-8EAB-26282DD371F9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22600" y="0"/>
            <a:ext cx="3397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FNACRegular-Bold" charset="0"/>
              </a:rPr>
              <a:t>La mémoire vive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533401"/>
            <a:ext cx="57241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Il en faut ! Et plus il y a de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gigaoctet (GO)dans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la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mémoire, et mieux c’est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! (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limite des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installation en 32 bits à 16Go maximum) (512 Go en 64 bits)</a:t>
            </a:r>
          </a:p>
          <a:p>
            <a:pPr>
              <a:buClr>
                <a:schemeClr val="bg2"/>
              </a:buClr>
              <a:buFont typeface="Wingdings" pitchFamily="2" charset="2"/>
              <a:buChar char="Ø"/>
            </a:pPr>
            <a:endParaRPr lang="fr-FR" sz="16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C’est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là que l’ordinateur stocke temporairement</a:t>
            </a:r>
          </a:p>
          <a:p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les données et programmes qu’il est en train d’utiliser. 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Plus il en a et plus vite il pourra traiter l’information. 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2708920"/>
            <a:ext cx="7164288" cy="23391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fr-FR" sz="16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es barrettes 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de mémoire actuelles (</a:t>
            </a:r>
            <a:r>
              <a:rPr lang="fr-FR" sz="16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DDR,X</a:t>
            </a:r>
            <a:r>
              <a:rPr lang="fr-FR" sz="16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) 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, </a:t>
            </a:r>
            <a:b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</a:b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sont qualifiées </a:t>
            </a:r>
            <a:r>
              <a:rPr lang="fr-FR" sz="16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par une lettre et 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un chiffre qui exprime leur vitesse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chemeClr val="bg2"/>
              </a:buClr>
              <a:buFont typeface="Wingdings" pitchFamily="2" charset="2"/>
              <a:buChar char="Ø"/>
            </a:pP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  <a:p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L’ajout de barrettes dans des emplacements dévolus permet d’augmenter la taille mémoire ( </a:t>
            </a: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vérifier à l'achat que vous avez un ou des emplacements libres supplémentaires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)</a:t>
            </a:r>
          </a:p>
          <a:p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  <a:p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Aujourd’hui,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une mémoire vive 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8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Go avec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Windows 10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sont devenus </a:t>
            </a:r>
            <a:r>
              <a:rPr lang="fr-FR" sz="1600" b="1" dirty="0">
                <a:solidFill>
                  <a:schemeClr val="bg2"/>
                </a:solidFill>
                <a:latin typeface="Comic Sans MS" pitchFamily="66" charset="0"/>
              </a:rPr>
              <a:t>le strict minimum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indispensable pour lancer le système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d’exploitation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71600" y="5373216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Hors </a:t>
            </a:r>
            <a:r>
              <a:rPr lang="fr-FR" sz="1600" dirty="0" err="1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Gamer</a:t>
            </a:r>
            <a:r>
              <a:rPr lang="fr-FR" sz="1600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. Je conseille minimum 16 GO pour des applications de conversions audio et vidéo lite.</a:t>
            </a:r>
            <a:endParaRPr lang="fr-FR" sz="1600" dirty="0">
              <a:solidFill>
                <a:schemeClr val="tx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20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21288"/>
            <a:ext cx="550456" cy="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  <p:bldP spid="34821" grpId="0" animBg="1" autoUpdateAnimBg="0"/>
      <p:bldP spid="3482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981</TotalTime>
  <Words>1488</Words>
  <Application>Microsoft Office PowerPoint</Application>
  <PresentationFormat>Affichage à l'écran (4:3)</PresentationFormat>
  <Paragraphs>141</Paragraphs>
  <Slides>18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Débit</vt:lpstr>
      <vt:lpstr>Bien choisir son nouvel ordinateur </vt:lpstr>
      <vt:lpstr>Pour quel usage ?</vt:lpstr>
      <vt:lpstr>L'Ordinateur de bureau</vt:lpstr>
      <vt:lpstr>Les portables</vt:lpstr>
      <vt:lpstr> MAC ou PC ?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Description Composants CM</vt:lpstr>
      <vt:lpstr>Description CM</vt:lpstr>
    </vt:vector>
  </TitlesOfParts>
  <Company>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Choisir son PC</dc:subject>
  <dc:creator>TIBERI JEAN PATRICK</dc:creator>
  <cp:keywords>Ordinateur</cp:keywords>
  <dc:description>Module CIM26</dc:description>
  <cp:lastModifiedBy>CIM 26</cp:lastModifiedBy>
  <cp:revision>103</cp:revision>
  <dcterms:created xsi:type="dcterms:W3CDTF">2007-12-17T13:18:54Z</dcterms:created>
  <dcterms:modified xsi:type="dcterms:W3CDTF">2024-10-12T17:14:33Z</dcterms:modified>
  <cp:category>informatique</cp:category>
</cp:coreProperties>
</file>