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6" autoAdjust="0"/>
    <p:restoredTop sz="86425" autoAdjust="0"/>
  </p:normalViewPr>
  <p:slideViewPr>
    <p:cSldViewPr>
      <p:cViewPr>
        <p:scale>
          <a:sx n="126" d="100"/>
          <a:sy n="126" d="100"/>
        </p:scale>
        <p:origin x="-2064" y="-216"/>
      </p:cViewPr>
      <p:guideLst>
        <p:guide orient="horz" pos="2160"/>
        <p:guide pos="2880"/>
      </p:guideLst>
    </p:cSldViewPr>
  </p:slideViewPr>
  <p:outlineViewPr>
    <p:cViewPr>
      <p:scale>
        <a:sx n="33" d="100"/>
        <a:sy n="33" d="100"/>
      </p:scale>
      <p:origin x="0" y="191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A612500-BF4B-4140-9B69-9A46D94D7AA0}" type="slidenum">
              <a:rPr lang="fr-FR"/>
              <a:pPr>
                <a:defRPr/>
              </a:pPr>
              <a:t>‹N°›</a:t>
            </a:fld>
            <a:endParaRPr lang="fr-FR"/>
          </a:p>
        </p:txBody>
      </p:sp>
    </p:spTree>
    <p:extLst>
      <p:ext uri="{BB962C8B-B14F-4D97-AF65-F5344CB8AC3E}">
        <p14:creationId xmlns:p14="http://schemas.microsoft.com/office/powerpoint/2010/main" val="1856676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5A15EB6-2C31-436A-8928-0B900FE3ACC9}" type="slidenum">
              <a:rPr lang="fr-FR"/>
              <a:pPr/>
              <a:t>1</a:t>
            </a:fld>
            <a:endParaRPr lang="fr-F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4B17154-DB72-4712-B915-6604FD4446AC}" type="slidenum">
              <a:rPr lang="fr-FR"/>
              <a:pPr/>
              <a:t>10</a:t>
            </a:fld>
            <a:endParaRPr lang="fr-FR"/>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4978DDB-482E-4D51-8A6F-00592D219281}" type="slidenum">
              <a:rPr lang="fr-FR"/>
              <a:pPr/>
              <a:t>11</a:t>
            </a:fld>
            <a:endParaRPr lang="fr-F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8A45C84-105B-49E5-8736-AE71F39816FD}" type="slidenum">
              <a:rPr lang="fr-FR"/>
              <a:pPr/>
              <a:t>12</a:t>
            </a:fld>
            <a:endParaRPr lang="fr-FR"/>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3E91014-E006-4CAE-BF5A-76D1510C9BD4}" type="slidenum">
              <a:rPr lang="fr-FR"/>
              <a:pPr/>
              <a:t>13</a:t>
            </a:fld>
            <a:endParaRPr lang="fr-F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67A6FA4-0C45-4807-9619-6FB375AB2D5D}" type="slidenum">
              <a:rPr lang="fr-FR"/>
              <a:pPr/>
              <a:t>14</a:t>
            </a:fld>
            <a:endParaRPr lang="fr-F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F7707B9-C308-4378-B6AB-AD7551588D5F}" type="slidenum">
              <a:rPr lang="fr-FR"/>
              <a:pPr/>
              <a:t>15</a:t>
            </a:fld>
            <a:endParaRPr lang="fr-F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2C07030-C839-4432-AC2B-461C5653881F}" type="slidenum">
              <a:rPr lang="fr-FR"/>
              <a:pPr/>
              <a:t>16</a:t>
            </a:fld>
            <a:endParaRPr lang="fr-F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95C8A49-D484-40E9-B6D0-6BD8321313FA}" type="slidenum">
              <a:rPr lang="fr-FR"/>
              <a:pPr/>
              <a:t>2</a:t>
            </a:fld>
            <a:endParaRPr lang="fr-FR"/>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B22B931-D5AA-481D-9121-C9146D26E512}" type="slidenum">
              <a:rPr lang="fr-FR"/>
              <a:pPr/>
              <a:t>3</a:t>
            </a:fld>
            <a:endParaRPr lang="fr-F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EC1A3B3-B9D6-4FAE-B9E2-6AFEBCBF1410}" type="slidenum">
              <a:rPr lang="fr-FR"/>
              <a:pPr/>
              <a:t>4</a:t>
            </a:fld>
            <a:endParaRPr lang="fr-FR"/>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7237666-4AE0-4F56-9498-D4FC1147251B}" type="slidenum">
              <a:rPr lang="fr-FR"/>
              <a:pPr/>
              <a:t>5</a:t>
            </a:fld>
            <a:endParaRPr lang="fr-F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1B7D033-8515-4C11-B213-DCF82F3E663D}" type="slidenum">
              <a:rPr lang="fr-FR"/>
              <a:pPr/>
              <a:t>6</a:t>
            </a:fld>
            <a:endParaRPr lang="fr-F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96BF268-84F5-45DB-8CB0-9CC4B92E9B4C}" type="slidenum">
              <a:rPr lang="fr-FR"/>
              <a:pPr/>
              <a:t>7</a:t>
            </a:fld>
            <a:endParaRPr lang="fr-F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A239137-8A47-4161-B750-0B1DE4E9A1B1}" type="slidenum">
              <a:rPr lang="fr-FR"/>
              <a:pPr/>
              <a:t>8</a:t>
            </a:fld>
            <a:endParaRPr lang="fr-F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3477AF6-FC12-4C1A-81C2-D59824614961}" type="slidenum">
              <a:rPr lang="fr-FR"/>
              <a:pPr/>
              <a:t>9</a:t>
            </a:fld>
            <a:endParaRPr lang="fr-F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endParaRPr lang="fr-FR"/>
          </a:p>
        </p:txBody>
      </p:sp>
      <p:sp>
        <p:nvSpPr>
          <p:cNvPr id="5" name="Espace réservé du pied de page 18"/>
          <p:cNvSpPr>
            <a:spLocks noGrp="1"/>
          </p:cNvSpPr>
          <p:nvPr>
            <p:ph type="ftr" sz="quarter" idx="11"/>
          </p:nvPr>
        </p:nvSpPr>
        <p:spPr/>
        <p:txBody>
          <a:bodyPr/>
          <a:lstStyle>
            <a:lvl1pPr>
              <a:defRPr/>
            </a:lvl1pPr>
          </a:lstStyle>
          <a:p>
            <a:pPr>
              <a:defRPr/>
            </a:pPr>
            <a:endParaRPr lang="fr-FR"/>
          </a:p>
        </p:txBody>
      </p:sp>
      <p:sp>
        <p:nvSpPr>
          <p:cNvPr id="6" name="Espace réservé du numéro de diapositive 26"/>
          <p:cNvSpPr>
            <a:spLocks noGrp="1"/>
          </p:cNvSpPr>
          <p:nvPr>
            <p:ph type="sldNum" sz="quarter" idx="12"/>
          </p:nvPr>
        </p:nvSpPr>
        <p:spPr/>
        <p:txBody>
          <a:bodyPr/>
          <a:lstStyle>
            <a:lvl1pPr>
              <a:defRPr/>
            </a:lvl1pPr>
          </a:lstStyle>
          <a:p>
            <a:pPr>
              <a:defRPr/>
            </a:pPr>
            <a:fld id="{D558F449-E7FD-47B1-A885-434827B3D975}"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983F68DD-ABCE-4E1F-9BF9-8838D0CA281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B6EAA7B9-4B55-410F-8C5F-A823196F7855}"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679E5EF7-EC32-4CCC-8FA6-260AF62E796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765133A-66F7-4A70-A012-A547A3E1303C}"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98F81B45-0329-4410-A983-69BA4F7C3180}"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49D76299-5773-4339-AC04-ECBFA03007A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C6A632E6-3F0A-44C4-8E47-081F427511E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0D48754F-DF56-4CB5-A42B-DE748B9B7E0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DBE256FB-E85E-42FB-9780-EEBF95ED769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408BFD53-DD35-4909-BE1B-999E880FD1C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F23BF750-0B9B-44C3-9B10-10B22638DC59}" type="slidenum">
              <a:rPr lang="fr-FR"/>
              <a:pPr>
                <a:defRPr/>
              </a:pPr>
              <a:t>‹N°›</a:t>
            </a:fld>
            <a:endParaRPr lang="fr-F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86" r:id="rId1"/>
    <p:sldLayoutId id="2147483678" r:id="rId2"/>
    <p:sldLayoutId id="2147483687" r:id="rId3"/>
    <p:sldLayoutId id="2147483679" r:id="rId4"/>
    <p:sldLayoutId id="2147483680" r:id="rId5"/>
    <p:sldLayoutId id="2147483681" r:id="rId6"/>
    <p:sldLayoutId id="2147483682" r:id="rId7"/>
    <p:sldLayoutId id="2147483683" r:id="rId8"/>
    <p:sldLayoutId id="2147483688" r:id="rId9"/>
    <p:sldLayoutId id="2147483684" r:id="rId10"/>
    <p:sldLayoutId id="2147483685"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www.materiel.net/configurateur-pc-sur-mesure/" TargetMode="External"/><Relationship Id="rId7" Type="http://schemas.openxmlformats.org/officeDocument/2006/relationships/hyperlink" Target="https://www.youtube.com/watch?reload=9&amp;v=8ojRYnokyr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clubic.com/article-13957-1-les-configurations-completes-de-reference.html" TargetMode="External"/><Relationship Id="rId5" Type="http://schemas.openxmlformats.org/officeDocument/2006/relationships/hyperlink" Target="https://www.youtube.com/watch?v=VM2fUEjTRZE" TargetMode="External"/><Relationship Id="rId10" Type="http://schemas.openxmlformats.org/officeDocument/2006/relationships/image" Target="../media/image39.gif"/><Relationship Id="rId4" Type="http://schemas.openxmlformats.org/officeDocument/2006/relationships/hyperlink" Target="https://www.youtube.com/watch?v=1lANgBPgFPU" TargetMode="Externa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5123" name="Picture 20" descr="Résultat de recherche d'images pour &quot;image boitier cougar&quot;"/>
          <p:cNvPicPr>
            <a:picLocks noChangeAspect="1" noChangeArrowheads="1"/>
          </p:cNvPicPr>
          <p:nvPr/>
        </p:nvPicPr>
        <p:blipFill>
          <a:blip r:embed="rId3" cstate="print"/>
          <a:stretch>
            <a:fillRect/>
          </a:stretch>
        </p:blipFill>
        <p:spPr bwMode="auto">
          <a:xfrm>
            <a:off x="378895" y="445023"/>
            <a:ext cx="3070268" cy="2088232"/>
          </a:xfrm>
          <a:prstGeom prst="rect">
            <a:avLst/>
          </a:prstGeom>
          <a:ln>
            <a:noFill/>
          </a:ln>
          <a:effectLst>
            <a:softEdge rad="112500"/>
          </a:effectLst>
        </p:spPr>
      </p:pic>
      <p:pic>
        <p:nvPicPr>
          <p:cNvPr id="5122" name="Picture 18" descr="Résultat de recherche d'images pour &quot;image boitier cougar&quot;"/>
          <p:cNvPicPr>
            <a:picLocks noChangeAspect="1" noChangeArrowheads="1"/>
          </p:cNvPicPr>
          <p:nvPr/>
        </p:nvPicPr>
        <p:blipFill>
          <a:blip r:embed="rId4" cstate="print"/>
          <a:srcRect/>
          <a:stretch>
            <a:fillRect/>
          </a:stretch>
        </p:blipFill>
        <p:spPr bwMode="auto">
          <a:xfrm>
            <a:off x="7020272" y="188640"/>
            <a:ext cx="1810919" cy="2396944"/>
          </a:xfrm>
          <a:prstGeom prst="rect">
            <a:avLst/>
          </a:prstGeom>
          <a:ln>
            <a:noFill/>
          </a:ln>
          <a:effectLst>
            <a:softEdge rad="112500"/>
          </a:effectLst>
        </p:spPr>
      </p:pic>
      <p:sp>
        <p:nvSpPr>
          <p:cNvPr id="6147" name="Rectangle 3"/>
          <p:cNvSpPr>
            <a:spLocks noGrp="1" noChangeArrowheads="1"/>
          </p:cNvSpPr>
          <p:nvPr>
            <p:ph type="ctrTitle"/>
          </p:nvPr>
        </p:nvSpPr>
        <p:spPr>
          <a:xfrm>
            <a:off x="755576" y="2780928"/>
            <a:ext cx="7772400" cy="1944216"/>
          </a:xfrm>
        </p:spPr>
        <p:txBody>
          <a:bodyPr>
            <a:normAutofit fontScale="90000"/>
          </a:bodyPr>
          <a:lstStyle/>
          <a:p>
            <a:pPr fontAlgn="auto">
              <a:spcAft>
                <a:spcPts val="0"/>
              </a:spcAft>
              <a:defRPr/>
            </a:pPr>
            <a:r>
              <a:rPr lang="fr-FR" dirty="0">
                <a:solidFill>
                  <a:srgbClr val="00B0F0"/>
                </a:solidFill>
                <a:latin typeface="Comic Sans MS" pitchFamily="66" charset="0"/>
              </a:rPr>
              <a:t>Bien choisir son nouvel ordinateur</a:t>
            </a:r>
            <a:r>
              <a:rPr lang="fr-FR" dirty="0">
                <a:solidFill>
                  <a:srgbClr val="FFFF00"/>
                </a:solidFill>
              </a:rPr>
              <a:t/>
            </a:r>
            <a:br>
              <a:rPr lang="fr-FR" dirty="0">
                <a:solidFill>
                  <a:srgbClr val="FFFF00"/>
                </a:solidFill>
              </a:rPr>
            </a:br>
            <a:endParaRPr lang="fr-FR" sz="2400" dirty="0">
              <a:solidFill>
                <a:srgbClr val="FFFF00"/>
              </a:solidFill>
            </a:endParaRPr>
          </a:p>
        </p:txBody>
      </p:sp>
      <p:sp>
        <p:nvSpPr>
          <p:cNvPr id="7" name="Espace réservé du numéro de diapositive 5"/>
          <p:cNvSpPr>
            <a:spLocks noGrp="1"/>
          </p:cNvSpPr>
          <p:nvPr>
            <p:ph type="sldNum" sz="quarter" idx="12"/>
          </p:nvPr>
        </p:nvSpPr>
        <p:spPr/>
        <p:txBody>
          <a:bodyPr/>
          <a:lstStyle/>
          <a:p>
            <a:pPr>
              <a:defRPr/>
            </a:pPr>
            <a:fld id="{4E52765B-C55D-40E4-B9DF-186488C16E4A}" type="slidenum">
              <a:rPr lang="fr-FR"/>
              <a:pPr>
                <a:defRPr/>
              </a:pPr>
              <a:t>1</a:t>
            </a:fld>
            <a:endParaRPr lang="fr-FR"/>
          </a:p>
        </p:txBody>
      </p:sp>
      <p:sp>
        <p:nvSpPr>
          <p:cNvPr id="6158" name="Text Box 14"/>
          <p:cNvSpPr txBox="1">
            <a:spLocks noChangeArrowheads="1"/>
          </p:cNvSpPr>
          <p:nvPr/>
        </p:nvSpPr>
        <p:spPr bwMode="auto">
          <a:xfrm>
            <a:off x="4262426" y="1196752"/>
            <a:ext cx="1534429" cy="707886"/>
          </a:xfrm>
          <a:prstGeom prst="rect">
            <a:avLst/>
          </a:prstGeom>
          <a:noFill/>
          <a:ln w="9525">
            <a:noFill/>
            <a:miter lim="800000"/>
            <a:headEnd/>
            <a:tailEnd/>
          </a:ln>
        </p:spPr>
        <p:txBody>
          <a:bodyPr wrap="square">
            <a:spAutoFit/>
          </a:bodyPr>
          <a:lstStyle/>
          <a:p>
            <a:pPr algn="ctr">
              <a:spcBef>
                <a:spcPct val="50000"/>
              </a:spcBef>
            </a:pPr>
            <a:r>
              <a:rPr lang="fr-FR" sz="1600" dirty="0" err="1" smtClean="0">
                <a:solidFill>
                  <a:schemeClr val="bg1">
                    <a:lumMod val="75000"/>
                    <a:lumOff val="25000"/>
                  </a:schemeClr>
                </a:solidFill>
                <a:latin typeface="Comic Sans MS" panose="030F0702030302020204" pitchFamily="66" charset="0"/>
              </a:rPr>
              <a:t>FEVRIER</a:t>
            </a:r>
            <a:endParaRPr lang="fr-FR" sz="1600" dirty="0" smtClean="0">
              <a:solidFill>
                <a:schemeClr val="bg1">
                  <a:lumMod val="75000"/>
                  <a:lumOff val="25000"/>
                </a:schemeClr>
              </a:solidFill>
              <a:latin typeface="Comic Sans MS" panose="030F0702030302020204" pitchFamily="66" charset="0"/>
            </a:endParaRPr>
          </a:p>
          <a:p>
            <a:pPr algn="ctr">
              <a:spcBef>
                <a:spcPct val="50000"/>
              </a:spcBef>
            </a:pPr>
            <a:r>
              <a:rPr lang="fr-FR" sz="1600" dirty="0" smtClean="0">
                <a:solidFill>
                  <a:schemeClr val="bg1">
                    <a:lumMod val="75000"/>
                    <a:lumOff val="25000"/>
                  </a:schemeClr>
                </a:solidFill>
                <a:latin typeface="Comic Sans MS" panose="030F0702030302020204" pitchFamily="66" charset="0"/>
              </a:rPr>
              <a:t>2020</a:t>
            </a:r>
            <a:endParaRPr lang="fr-FR" sz="1600" dirty="0">
              <a:solidFill>
                <a:schemeClr val="bg1">
                  <a:lumMod val="75000"/>
                  <a:lumOff val="25000"/>
                </a:schemeClr>
              </a:solidFill>
              <a:latin typeface="Comic Sans MS" panose="030F0702030302020204" pitchFamily="66" charset="0"/>
            </a:endParaRPr>
          </a:p>
        </p:txBody>
      </p:sp>
      <p:sp>
        <p:nvSpPr>
          <p:cNvPr id="5127" name="AutoShape 24" descr="Résultat de recherche d'images pour &quot;image portable gamer&quot;"/>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fr-FR"/>
          </a:p>
        </p:txBody>
      </p:sp>
      <p:sp>
        <p:nvSpPr>
          <p:cNvPr id="5128" name="AutoShape 26" descr="Résultat de recherche d'images pour &quot;image portable gamer&quot;"/>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fr-FR"/>
          </a:p>
        </p:txBody>
      </p:sp>
      <p:pic>
        <p:nvPicPr>
          <p:cNvPr id="5129" name="Picture 28" descr="Résultat de recherche d'images pour &quot;image portable gamer&quot;"/>
          <p:cNvPicPr>
            <a:picLocks noChangeAspect="1" noChangeArrowheads="1"/>
          </p:cNvPicPr>
          <p:nvPr/>
        </p:nvPicPr>
        <p:blipFill>
          <a:blip r:embed="rId5" cstate="print"/>
          <a:srcRect/>
          <a:stretch>
            <a:fillRect/>
          </a:stretch>
        </p:blipFill>
        <p:spPr bwMode="auto">
          <a:xfrm>
            <a:off x="2987824" y="4725144"/>
            <a:ext cx="2809031" cy="1970514"/>
          </a:xfrm>
          <a:prstGeom prst="rect">
            <a:avLst/>
          </a:prstGeom>
          <a:ln>
            <a:noFill/>
          </a:ln>
          <a:effectLst>
            <a:softEdge rad="112500"/>
          </a:effectLst>
        </p:spPr>
      </p:pic>
      <p:pic>
        <p:nvPicPr>
          <p:cNvPr id="5130" name="Picture 16" descr="https://www.cim26.net/local/cache-vignettes/L115xH146/siteon0-dc90f.gif?1534399052"/>
          <p:cNvPicPr>
            <a:picLocks noChangeAspect="1" noChangeArrowheads="1"/>
          </p:cNvPicPr>
          <p:nvPr/>
        </p:nvPicPr>
        <p:blipFill>
          <a:blip r:embed="rId6" cstate="print"/>
          <a:srcRect/>
          <a:stretch>
            <a:fillRect/>
          </a:stretch>
        </p:blipFill>
        <p:spPr bwMode="auto">
          <a:xfrm>
            <a:off x="179388" y="5805488"/>
            <a:ext cx="720725" cy="914400"/>
          </a:xfrm>
          <a:prstGeom prst="rect">
            <a:avLst/>
          </a:prstGeom>
          <a:noFill/>
          <a:ln w="9525">
            <a:noFill/>
            <a:miter lim="800000"/>
            <a:headEnd/>
            <a:tailEnd/>
          </a:ln>
        </p:spPr>
      </p:pic>
      <p:sp>
        <p:nvSpPr>
          <p:cNvPr id="5132" name="AutoShape 12" descr="Résultat de recherche d'images pour &quot;mac de bureau&quot;"/>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80">
                                          <p:stCondLst>
                                            <p:cond delay="0"/>
                                          </p:stCondLst>
                                        </p:cTn>
                                        <p:tgtEl>
                                          <p:spTgt spid="6147"/>
                                        </p:tgtEl>
                                      </p:cBhvr>
                                    </p:animEffect>
                                    <p:anim calcmode="lin" valueType="num">
                                      <p:cBhvr>
                                        <p:cTn id="8" dur="1822" tmFilter="0,0; 0.14,0.36; 0.43,0.73; 0.71,0.91; 1.0,1.0">
                                          <p:stCondLst>
                                            <p:cond delay="0"/>
                                          </p:stCondLst>
                                        </p:cTn>
                                        <p:tgtEl>
                                          <p:spTgt spid="61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7"/>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7"/>
                                        </p:tgtEl>
                                      </p:cBhvr>
                                      <p:to x="100000" y="60000"/>
                                    </p:animScale>
                                    <p:animScale>
                                      <p:cBhvr>
                                        <p:cTn id="14" dur="166" decel="50000">
                                          <p:stCondLst>
                                            <p:cond delay="676"/>
                                          </p:stCondLst>
                                        </p:cTn>
                                        <p:tgtEl>
                                          <p:spTgt spid="6147"/>
                                        </p:tgtEl>
                                      </p:cBhvr>
                                      <p:to x="100000" y="100000"/>
                                    </p:animScale>
                                    <p:animScale>
                                      <p:cBhvr>
                                        <p:cTn id="15" dur="26">
                                          <p:stCondLst>
                                            <p:cond delay="1312"/>
                                          </p:stCondLst>
                                        </p:cTn>
                                        <p:tgtEl>
                                          <p:spTgt spid="6147"/>
                                        </p:tgtEl>
                                      </p:cBhvr>
                                      <p:to x="100000" y="80000"/>
                                    </p:animScale>
                                    <p:animScale>
                                      <p:cBhvr>
                                        <p:cTn id="16" dur="166" decel="50000">
                                          <p:stCondLst>
                                            <p:cond delay="1338"/>
                                          </p:stCondLst>
                                        </p:cTn>
                                        <p:tgtEl>
                                          <p:spTgt spid="6147"/>
                                        </p:tgtEl>
                                      </p:cBhvr>
                                      <p:to x="100000" y="100000"/>
                                    </p:animScale>
                                    <p:animScale>
                                      <p:cBhvr>
                                        <p:cTn id="17" dur="26">
                                          <p:stCondLst>
                                            <p:cond delay="1642"/>
                                          </p:stCondLst>
                                        </p:cTn>
                                        <p:tgtEl>
                                          <p:spTgt spid="6147"/>
                                        </p:tgtEl>
                                      </p:cBhvr>
                                      <p:to x="100000" y="90000"/>
                                    </p:animScale>
                                    <p:animScale>
                                      <p:cBhvr>
                                        <p:cTn id="18" dur="166" decel="50000">
                                          <p:stCondLst>
                                            <p:cond delay="1668"/>
                                          </p:stCondLst>
                                        </p:cTn>
                                        <p:tgtEl>
                                          <p:spTgt spid="6147"/>
                                        </p:tgtEl>
                                      </p:cBhvr>
                                      <p:to x="100000" y="100000"/>
                                    </p:animScale>
                                    <p:animScale>
                                      <p:cBhvr>
                                        <p:cTn id="19" dur="26">
                                          <p:stCondLst>
                                            <p:cond delay="1808"/>
                                          </p:stCondLst>
                                        </p:cTn>
                                        <p:tgtEl>
                                          <p:spTgt spid="6147"/>
                                        </p:tgtEl>
                                      </p:cBhvr>
                                      <p:to x="100000" y="95000"/>
                                    </p:animScale>
                                    <p:animScale>
                                      <p:cBhvr>
                                        <p:cTn id="20" dur="166" decel="50000">
                                          <p:stCondLst>
                                            <p:cond delay="1834"/>
                                          </p:stCondLst>
                                        </p:cTn>
                                        <p:tgtEl>
                                          <p:spTgt spid="614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158"/>
                                        </p:tgtEl>
                                        <p:attrNameLst>
                                          <p:attrName>style.visibility</p:attrName>
                                        </p:attrNameLst>
                                      </p:cBhvr>
                                      <p:to>
                                        <p:strVal val="visible"/>
                                      </p:to>
                                    </p:set>
                                    <p:animEffect transition="in" filter="wipe(down)">
                                      <p:cBhvr>
                                        <p:cTn id="25" dur="580">
                                          <p:stCondLst>
                                            <p:cond delay="0"/>
                                          </p:stCondLst>
                                        </p:cTn>
                                        <p:tgtEl>
                                          <p:spTgt spid="6158"/>
                                        </p:tgtEl>
                                      </p:cBhvr>
                                    </p:animEffect>
                                    <p:anim calcmode="lin" valueType="num">
                                      <p:cBhvr>
                                        <p:cTn id="26" dur="1822" tmFilter="0,0; 0.14,0.36; 0.43,0.73; 0.71,0.91; 1.0,1.0">
                                          <p:stCondLst>
                                            <p:cond delay="0"/>
                                          </p:stCondLst>
                                        </p:cTn>
                                        <p:tgtEl>
                                          <p:spTgt spid="615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15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15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15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158"/>
                                        </p:tgtEl>
                                        <p:attrNameLst>
                                          <p:attrName>ppt_y</p:attrName>
                                        </p:attrNameLst>
                                      </p:cBhvr>
                                      <p:tavLst>
                                        <p:tav tm="0" fmla="#ppt_y-sin(pi*$)/81">
                                          <p:val>
                                            <p:fltVal val="0"/>
                                          </p:val>
                                        </p:tav>
                                        <p:tav tm="100000">
                                          <p:val>
                                            <p:fltVal val="1"/>
                                          </p:val>
                                        </p:tav>
                                      </p:tavLst>
                                    </p:anim>
                                    <p:animScale>
                                      <p:cBhvr>
                                        <p:cTn id="31" dur="26">
                                          <p:stCondLst>
                                            <p:cond delay="650"/>
                                          </p:stCondLst>
                                        </p:cTn>
                                        <p:tgtEl>
                                          <p:spTgt spid="6158"/>
                                        </p:tgtEl>
                                      </p:cBhvr>
                                      <p:to x="100000" y="60000"/>
                                    </p:animScale>
                                    <p:animScale>
                                      <p:cBhvr>
                                        <p:cTn id="32" dur="166" decel="50000">
                                          <p:stCondLst>
                                            <p:cond delay="676"/>
                                          </p:stCondLst>
                                        </p:cTn>
                                        <p:tgtEl>
                                          <p:spTgt spid="6158"/>
                                        </p:tgtEl>
                                      </p:cBhvr>
                                      <p:to x="100000" y="100000"/>
                                    </p:animScale>
                                    <p:animScale>
                                      <p:cBhvr>
                                        <p:cTn id="33" dur="26">
                                          <p:stCondLst>
                                            <p:cond delay="1312"/>
                                          </p:stCondLst>
                                        </p:cTn>
                                        <p:tgtEl>
                                          <p:spTgt spid="6158"/>
                                        </p:tgtEl>
                                      </p:cBhvr>
                                      <p:to x="100000" y="80000"/>
                                    </p:animScale>
                                    <p:animScale>
                                      <p:cBhvr>
                                        <p:cTn id="34" dur="166" decel="50000">
                                          <p:stCondLst>
                                            <p:cond delay="1338"/>
                                          </p:stCondLst>
                                        </p:cTn>
                                        <p:tgtEl>
                                          <p:spTgt spid="6158"/>
                                        </p:tgtEl>
                                      </p:cBhvr>
                                      <p:to x="100000" y="100000"/>
                                    </p:animScale>
                                    <p:animScale>
                                      <p:cBhvr>
                                        <p:cTn id="35" dur="26">
                                          <p:stCondLst>
                                            <p:cond delay="1642"/>
                                          </p:stCondLst>
                                        </p:cTn>
                                        <p:tgtEl>
                                          <p:spTgt spid="6158"/>
                                        </p:tgtEl>
                                      </p:cBhvr>
                                      <p:to x="100000" y="90000"/>
                                    </p:animScale>
                                    <p:animScale>
                                      <p:cBhvr>
                                        <p:cTn id="36" dur="166" decel="50000">
                                          <p:stCondLst>
                                            <p:cond delay="1668"/>
                                          </p:stCondLst>
                                        </p:cTn>
                                        <p:tgtEl>
                                          <p:spTgt spid="6158"/>
                                        </p:tgtEl>
                                      </p:cBhvr>
                                      <p:to x="100000" y="100000"/>
                                    </p:animScale>
                                    <p:animScale>
                                      <p:cBhvr>
                                        <p:cTn id="37" dur="26">
                                          <p:stCondLst>
                                            <p:cond delay="1808"/>
                                          </p:stCondLst>
                                        </p:cTn>
                                        <p:tgtEl>
                                          <p:spTgt spid="6158"/>
                                        </p:tgtEl>
                                      </p:cBhvr>
                                      <p:to x="100000" y="95000"/>
                                    </p:animScale>
                                    <p:animScale>
                                      <p:cBhvr>
                                        <p:cTn id="38" dur="166" decel="50000">
                                          <p:stCondLst>
                                            <p:cond delay="1834"/>
                                          </p:stCondLst>
                                        </p:cTn>
                                        <p:tgtEl>
                                          <p:spTgt spid="6158"/>
                                        </p:tgtEl>
                                      </p:cBhvr>
                                      <p:to x="100000" y="100000"/>
                                    </p:animScale>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5123"/>
                                        </p:tgtEl>
                                        <p:attrNameLst>
                                          <p:attrName>style.visibility</p:attrName>
                                        </p:attrNameLst>
                                      </p:cBhvr>
                                      <p:to>
                                        <p:strVal val="visible"/>
                                      </p:to>
                                    </p:set>
                                    <p:animEffect transition="in" filter="fade">
                                      <p:cBhvr>
                                        <p:cTn id="42" dur="2000"/>
                                        <p:tgtEl>
                                          <p:spTgt spid="5123"/>
                                        </p:tgtEl>
                                      </p:cBhvr>
                                    </p:animEffect>
                                  </p:childTnLst>
                                </p:cTn>
                              </p:par>
                              <p:par>
                                <p:cTn id="43" presetID="10" presetClass="entr" presetSubtype="0" fill="hold" nodeType="withEffect">
                                  <p:stCondLst>
                                    <p:cond delay="0"/>
                                  </p:stCondLst>
                                  <p:childTnLst>
                                    <p:set>
                                      <p:cBhvr>
                                        <p:cTn id="44" dur="1" fill="hold">
                                          <p:stCondLst>
                                            <p:cond delay="0"/>
                                          </p:stCondLst>
                                        </p:cTn>
                                        <p:tgtEl>
                                          <p:spTgt spid="5122"/>
                                        </p:tgtEl>
                                        <p:attrNameLst>
                                          <p:attrName>style.visibility</p:attrName>
                                        </p:attrNameLst>
                                      </p:cBhvr>
                                      <p:to>
                                        <p:strVal val="visible"/>
                                      </p:to>
                                    </p:set>
                                    <p:animEffect transition="in" filter="fade">
                                      <p:cBhvr>
                                        <p:cTn id="45" dur="2000"/>
                                        <p:tgtEl>
                                          <p:spTgt spid="5122"/>
                                        </p:tgtEl>
                                      </p:cBhvr>
                                    </p:animEffect>
                                  </p:childTnLst>
                                </p:cTn>
                              </p:par>
                              <p:par>
                                <p:cTn id="46" presetID="10" presetClass="entr" presetSubtype="0" fill="hold" nodeType="withEffect">
                                  <p:stCondLst>
                                    <p:cond delay="0"/>
                                  </p:stCondLst>
                                  <p:childTnLst>
                                    <p:set>
                                      <p:cBhvr>
                                        <p:cTn id="47" dur="1" fill="hold">
                                          <p:stCondLst>
                                            <p:cond delay="0"/>
                                          </p:stCondLst>
                                        </p:cTn>
                                        <p:tgtEl>
                                          <p:spTgt spid="5129"/>
                                        </p:tgtEl>
                                        <p:attrNameLst>
                                          <p:attrName>style.visibility</p:attrName>
                                        </p:attrNameLst>
                                      </p:cBhvr>
                                      <p:to>
                                        <p:strVal val="visible"/>
                                      </p:to>
                                    </p:set>
                                    <p:animEffect transition="in" filter="fade">
                                      <p:cBhvr>
                                        <p:cTn id="48"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7F7E1356-DD97-4514-98BB-A35EE3EBA869}" type="slidenum">
              <a:rPr lang="fr-FR"/>
              <a:pPr>
                <a:defRPr/>
              </a:pPr>
              <a:t>10</a:t>
            </a:fld>
            <a:endParaRPr lang="fr-FR"/>
          </a:p>
        </p:txBody>
      </p:sp>
      <p:sp>
        <p:nvSpPr>
          <p:cNvPr id="36867" name="Rectangle 3"/>
          <p:cNvSpPr>
            <a:spLocks noChangeArrowheads="1"/>
          </p:cNvSpPr>
          <p:nvPr/>
        </p:nvSpPr>
        <p:spPr bwMode="auto">
          <a:xfrm>
            <a:off x="2114550" y="0"/>
            <a:ext cx="4913313" cy="579438"/>
          </a:xfrm>
          <a:prstGeom prst="rect">
            <a:avLst/>
          </a:prstGeom>
          <a:noFill/>
          <a:ln w="9525">
            <a:noFill/>
            <a:miter lim="800000"/>
            <a:headEnd/>
            <a:tailEnd/>
          </a:ln>
        </p:spPr>
        <p:txBody>
          <a:bodyPr wrap="none">
            <a:spAutoFit/>
          </a:bodyPr>
          <a:lstStyle/>
          <a:p>
            <a:r>
              <a:rPr lang="fr-FR" sz="3200" b="1">
                <a:solidFill>
                  <a:srgbClr val="FFFF00"/>
                </a:solidFill>
                <a:latin typeface="FNACRegular-Bold" charset="0"/>
              </a:rPr>
              <a:t>Chipset ou carte graphique</a:t>
            </a:r>
          </a:p>
        </p:txBody>
      </p:sp>
      <p:pic>
        <p:nvPicPr>
          <p:cNvPr id="36869" name="Picture 5" descr="C:\Documents and Settings\Propriétaire\Mes documents\informatique\images\carte graphique.gif"/>
          <p:cNvPicPr>
            <a:picLocks noChangeAspect="1" noChangeArrowheads="1"/>
          </p:cNvPicPr>
          <p:nvPr/>
        </p:nvPicPr>
        <p:blipFill>
          <a:blip r:embed="rId3" cstate="print"/>
          <a:stretch>
            <a:fillRect/>
          </a:stretch>
        </p:blipFill>
        <p:spPr bwMode="auto">
          <a:xfrm>
            <a:off x="6757424" y="908720"/>
            <a:ext cx="2248011"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870" name="Text Box 6"/>
          <p:cNvSpPr txBox="1">
            <a:spLocks noChangeArrowheads="1"/>
          </p:cNvSpPr>
          <p:nvPr/>
        </p:nvSpPr>
        <p:spPr bwMode="auto">
          <a:xfrm>
            <a:off x="0" y="762000"/>
            <a:ext cx="6172200" cy="615553"/>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800" dirty="0">
                <a:solidFill>
                  <a:srgbClr val="FFFF00"/>
                </a:solidFill>
                <a:latin typeface="DIN-Regular" charset="0"/>
              </a:rPr>
              <a:t> </a:t>
            </a:r>
            <a:r>
              <a:rPr lang="fr-FR" sz="1600" dirty="0">
                <a:solidFill>
                  <a:schemeClr val="bg2"/>
                </a:solidFill>
                <a:latin typeface="Comic Sans MS" pitchFamily="66" charset="0"/>
              </a:rPr>
              <a:t>Là aussi, la vitesse de traitement et la quantité de mémoire disponible sont les éléments clés de la </a:t>
            </a:r>
            <a:r>
              <a:rPr lang="fr-FR" sz="1600" dirty="0" smtClean="0">
                <a:solidFill>
                  <a:schemeClr val="bg2"/>
                </a:solidFill>
                <a:latin typeface="Comic Sans MS" pitchFamily="66" charset="0"/>
              </a:rPr>
              <a:t>performance,</a:t>
            </a:r>
            <a:endParaRPr lang="fr-FR" sz="1600" dirty="0">
              <a:solidFill>
                <a:schemeClr val="bg2"/>
              </a:solidFill>
              <a:latin typeface="Comic Sans MS" pitchFamily="66" charset="0"/>
            </a:endParaRPr>
          </a:p>
        </p:txBody>
      </p:sp>
      <p:sp>
        <p:nvSpPr>
          <p:cNvPr id="36871" name="Text Box 7"/>
          <p:cNvSpPr txBox="1">
            <a:spLocks noChangeArrowheads="1"/>
          </p:cNvSpPr>
          <p:nvPr/>
        </p:nvSpPr>
        <p:spPr bwMode="auto">
          <a:xfrm>
            <a:off x="0" y="2060848"/>
            <a:ext cx="8763000" cy="1846659"/>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800" dirty="0">
                <a:solidFill>
                  <a:srgbClr val="FFFF00"/>
                </a:solidFill>
              </a:rPr>
              <a:t> </a:t>
            </a:r>
            <a:r>
              <a:rPr lang="fr-FR" sz="1600" dirty="0">
                <a:solidFill>
                  <a:schemeClr val="bg2"/>
                </a:solidFill>
                <a:latin typeface="Comic Sans MS" pitchFamily="66" charset="0"/>
              </a:rPr>
              <a:t>Si vous voulez jouer, monter de la </a:t>
            </a:r>
            <a:r>
              <a:rPr lang="fr-FR" sz="1600" dirty="0" smtClean="0">
                <a:solidFill>
                  <a:schemeClr val="bg2"/>
                </a:solidFill>
                <a:latin typeface="Comic Sans MS" pitchFamily="66" charset="0"/>
              </a:rPr>
              <a:t>vidéo </a:t>
            </a:r>
            <a:r>
              <a:rPr lang="fr-FR" sz="1600" dirty="0">
                <a:solidFill>
                  <a:schemeClr val="bg2"/>
                </a:solidFill>
                <a:latin typeface="Comic Sans MS" pitchFamily="66" charset="0"/>
              </a:rPr>
              <a:t>ou regarder des dvd HD</a:t>
            </a:r>
            <a:br>
              <a:rPr lang="fr-FR" sz="1600" dirty="0">
                <a:solidFill>
                  <a:schemeClr val="bg2"/>
                </a:solidFill>
                <a:latin typeface="Comic Sans MS" pitchFamily="66" charset="0"/>
              </a:rPr>
            </a:br>
            <a:r>
              <a:rPr lang="fr-FR" sz="1600" dirty="0">
                <a:solidFill>
                  <a:schemeClr val="bg2"/>
                </a:solidFill>
                <a:latin typeface="Comic Sans MS" pitchFamily="66" charset="0"/>
              </a:rPr>
              <a:t>une carte </a:t>
            </a:r>
            <a:r>
              <a:rPr lang="fr-FR" sz="1600" dirty="0" smtClean="0">
                <a:solidFill>
                  <a:schemeClr val="bg2"/>
                </a:solidFill>
                <a:latin typeface="Comic Sans MS" pitchFamily="66" charset="0"/>
              </a:rPr>
              <a:t>vidéo </a:t>
            </a:r>
            <a:r>
              <a:rPr lang="fr-FR" sz="1600" dirty="0">
                <a:solidFill>
                  <a:schemeClr val="bg2"/>
                </a:solidFill>
                <a:latin typeface="Comic Sans MS" pitchFamily="66" charset="0"/>
              </a:rPr>
              <a:t>est </a:t>
            </a:r>
            <a:r>
              <a:rPr lang="fr-FR" sz="1600" dirty="0" smtClean="0">
                <a:solidFill>
                  <a:schemeClr val="bg2"/>
                </a:solidFill>
                <a:latin typeface="Comic Sans MS" pitchFamily="66" charset="0"/>
              </a:rPr>
              <a:t>indispensable</a:t>
            </a:r>
          </a:p>
          <a:p>
            <a:pPr>
              <a:spcBef>
                <a:spcPct val="50000"/>
              </a:spcBef>
              <a:buClr>
                <a:schemeClr val="bg2"/>
              </a:buClr>
              <a:buFont typeface="Wingdings" pitchFamily="2" charset="2"/>
              <a:buChar char="Ø"/>
            </a:pPr>
            <a:r>
              <a:rPr lang="fr-FR" sz="1600" dirty="0" smtClean="0">
                <a:solidFill>
                  <a:schemeClr val="bg2"/>
                </a:solidFill>
                <a:latin typeface="Comic Sans MS" pitchFamily="66" charset="0"/>
              </a:rPr>
              <a:t>Il </a:t>
            </a:r>
            <a:r>
              <a:rPr lang="fr-FR" sz="1600" dirty="0">
                <a:solidFill>
                  <a:schemeClr val="bg2"/>
                </a:solidFill>
                <a:latin typeface="Comic Sans MS" pitchFamily="66" charset="0"/>
              </a:rPr>
              <a:t>faut de toutes façons éviter le chipset </a:t>
            </a:r>
            <a:r>
              <a:rPr lang="fr-FR" sz="1600" dirty="0" err="1">
                <a:solidFill>
                  <a:schemeClr val="bg2"/>
                </a:solidFill>
                <a:latin typeface="Comic Sans MS" pitchFamily="66" charset="0"/>
              </a:rPr>
              <a:t>video</a:t>
            </a:r>
            <a:r>
              <a:rPr lang="fr-FR" sz="1600" dirty="0">
                <a:solidFill>
                  <a:schemeClr val="bg2"/>
                </a:solidFill>
                <a:latin typeface="Comic Sans MS" pitchFamily="66" charset="0"/>
              </a:rPr>
              <a:t> </a:t>
            </a:r>
            <a:r>
              <a:rPr lang="fr-FR" sz="1600" dirty="0" err="1">
                <a:solidFill>
                  <a:schemeClr val="bg2"/>
                </a:solidFill>
                <a:latin typeface="Comic Sans MS" pitchFamily="66" charset="0"/>
              </a:rPr>
              <a:t>intègré</a:t>
            </a:r>
            <a:r>
              <a:rPr lang="fr-FR" sz="1600" dirty="0">
                <a:solidFill>
                  <a:schemeClr val="bg2"/>
                </a:solidFill>
                <a:latin typeface="Comic Sans MS" pitchFamily="66" charset="0"/>
              </a:rPr>
              <a:t> sur la carte mère utilisant une partie de la mémoire vive de l'ordinateur ( mémoire partagée </a:t>
            </a:r>
            <a:r>
              <a:rPr lang="fr-FR" sz="1600" dirty="0" smtClean="0">
                <a:solidFill>
                  <a:schemeClr val="bg2"/>
                </a:solidFill>
                <a:latin typeface="Comic Sans MS" pitchFamily="66" charset="0"/>
              </a:rPr>
              <a:t>)</a:t>
            </a:r>
          </a:p>
          <a:p>
            <a:pPr>
              <a:spcBef>
                <a:spcPct val="50000"/>
              </a:spcBef>
              <a:buClr>
                <a:schemeClr val="bg2"/>
              </a:buClr>
              <a:buFont typeface="Wingdings" pitchFamily="2" charset="2"/>
              <a:buChar char="Ø"/>
            </a:pPr>
            <a:r>
              <a:rPr lang="fr-FR" sz="1600" dirty="0" smtClean="0">
                <a:solidFill>
                  <a:schemeClr val="bg2"/>
                </a:solidFill>
                <a:latin typeface="Comic Sans MS" pitchFamily="66" charset="0"/>
              </a:rPr>
              <a:t>Pour </a:t>
            </a:r>
            <a:r>
              <a:rPr lang="fr-FR" sz="1600" dirty="0">
                <a:solidFill>
                  <a:schemeClr val="bg2"/>
                </a:solidFill>
                <a:latin typeface="Comic Sans MS" pitchFamily="66" charset="0"/>
              </a:rPr>
              <a:t>les jeux </a:t>
            </a:r>
            <a:r>
              <a:rPr lang="fr-FR" sz="1600" dirty="0" smtClean="0">
                <a:solidFill>
                  <a:schemeClr val="bg2"/>
                </a:solidFill>
                <a:latin typeface="Comic Sans MS" pitchFamily="66" charset="0"/>
              </a:rPr>
              <a:t>vidéo </a:t>
            </a:r>
            <a:r>
              <a:rPr lang="fr-FR" sz="1600" dirty="0">
                <a:solidFill>
                  <a:schemeClr val="bg2"/>
                </a:solidFill>
                <a:latin typeface="Comic Sans MS" pitchFamily="66" charset="0"/>
              </a:rPr>
              <a:t>actuels une carte très musclée est </a:t>
            </a:r>
            <a:r>
              <a:rPr lang="fr-FR" sz="1600" dirty="0" smtClean="0">
                <a:solidFill>
                  <a:schemeClr val="bg2"/>
                </a:solidFill>
                <a:latin typeface="Comic Sans MS" pitchFamily="66" charset="0"/>
              </a:rPr>
              <a:t>indispensable (</a:t>
            </a:r>
            <a:r>
              <a:rPr lang="fr-FR" sz="1600" dirty="0" err="1" smtClean="0">
                <a:solidFill>
                  <a:schemeClr val="bg2"/>
                </a:solidFill>
                <a:latin typeface="Comic Sans MS" pitchFamily="66" charset="0"/>
              </a:rPr>
              <a:t>GTX</a:t>
            </a:r>
            <a:r>
              <a:rPr lang="fr-FR" sz="1600" dirty="0" smtClean="0">
                <a:solidFill>
                  <a:schemeClr val="bg2"/>
                </a:solidFill>
                <a:latin typeface="Comic Sans MS" pitchFamily="66" charset="0"/>
              </a:rPr>
              <a:t> ou </a:t>
            </a:r>
            <a:r>
              <a:rPr lang="fr-FR" sz="1600" dirty="0" err="1" smtClean="0">
                <a:solidFill>
                  <a:schemeClr val="bg2"/>
                </a:solidFill>
                <a:latin typeface="Comic Sans MS" pitchFamily="66" charset="0"/>
              </a:rPr>
              <a:t>RTX</a:t>
            </a:r>
            <a:r>
              <a:rPr lang="fr-FR" sz="1600" dirty="0" smtClean="0">
                <a:solidFill>
                  <a:schemeClr val="bg2"/>
                </a:solidFill>
                <a:latin typeface="Comic Sans MS" pitchFamily="66" charset="0"/>
              </a:rPr>
              <a:t> </a:t>
            </a:r>
            <a:r>
              <a:rPr lang="fr-FR" sz="1600" dirty="0" smtClean="0">
                <a:solidFill>
                  <a:schemeClr val="bg2"/>
                </a:solidFill>
                <a:latin typeface="Comic Sans MS" pitchFamily="66" charset="0"/>
              </a:rPr>
              <a:t>pour NVIDEA) (RX.. Pour AMD)</a:t>
            </a:r>
            <a:endParaRPr lang="fr-FR" sz="1600" dirty="0">
              <a:solidFill>
                <a:schemeClr val="bg2"/>
              </a:solidFill>
              <a:latin typeface="Comic Sans MS" pitchFamily="66" charset="0"/>
            </a:endParaRPr>
          </a:p>
        </p:txBody>
      </p:sp>
      <p:sp>
        <p:nvSpPr>
          <p:cNvPr id="36873" name="Text Box 9"/>
          <p:cNvSpPr txBox="1">
            <a:spLocks noChangeArrowheads="1"/>
          </p:cNvSpPr>
          <p:nvPr/>
        </p:nvSpPr>
        <p:spPr bwMode="auto">
          <a:xfrm>
            <a:off x="0" y="4509120"/>
            <a:ext cx="8305800" cy="615553"/>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800" dirty="0"/>
              <a:t> </a:t>
            </a:r>
            <a:r>
              <a:rPr lang="fr-FR" sz="1600" dirty="0">
                <a:solidFill>
                  <a:schemeClr val="bg2"/>
                </a:solidFill>
                <a:latin typeface="Comic Sans MS" pitchFamily="66" charset="0"/>
              </a:rPr>
              <a:t>Deux fabricants </a:t>
            </a:r>
            <a:r>
              <a:rPr lang="fr-FR" sz="1600" dirty="0" err="1">
                <a:solidFill>
                  <a:schemeClr val="bg2"/>
                </a:solidFill>
                <a:latin typeface="Comic Sans MS" pitchFamily="66" charset="0"/>
              </a:rPr>
              <a:t>Nvidia</a:t>
            </a:r>
            <a:r>
              <a:rPr lang="fr-FR" sz="1600" dirty="0">
                <a:solidFill>
                  <a:schemeClr val="bg2"/>
                </a:solidFill>
                <a:latin typeface="Comic Sans MS" pitchFamily="66" charset="0"/>
              </a:rPr>
              <a:t> et ATI ( racheté par AMD ) se font une concurrence effrénée</a:t>
            </a:r>
          </a:p>
        </p:txBody>
      </p:sp>
      <p:sp>
        <p:nvSpPr>
          <p:cNvPr id="36874" name="Text Box 10"/>
          <p:cNvSpPr txBox="1">
            <a:spLocks noChangeArrowheads="1"/>
          </p:cNvSpPr>
          <p:nvPr/>
        </p:nvSpPr>
        <p:spPr bwMode="auto">
          <a:xfrm>
            <a:off x="0" y="5229200"/>
            <a:ext cx="8054975" cy="366713"/>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800" dirty="0"/>
              <a:t> </a:t>
            </a:r>
            <a:r>
              <a:rPr lang="fr-FR" sz="1600" dirty="0">
                <a:solidFill>
                  <a:schemeClr val="bg2"/>
                </a:solidFill>
                <a:latin typeface="Comic Sans MS" pitchFamily="66" charset="0"/>
              </a:rPr>
              <a:t>Le port AGP a disparu pour laisser place au PCI express</a:t>
            </a:r>
          </a:p>
        </p:txBody>
      </p:sp>
      <p:pic>
        <p:nvPicPr>
          <p:cNvPr id="14345"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pic>
        <p:nvPicPr>
          <p:cNvPr id="1026" name="Picture 2" descr="C:\Users\tjean\Pictures\radeon.jpg"/>
          <p:cNvPicPr>
            <a:picLocks noChangeAspect="1" noChangeArrowheads="1"/>
          </p:cNvPicPr>
          <p:nvPr/>
        </p:nvPicPr>
        <p:blipFill>
          <a:blip r:embed="rId5" cstate="print"/>
          <a:srcRect/>
          <a:stretch>
            <a:fillRect/>
          </a:stretch>
        </p:blipFill>
        <p:spPr bwMode="auto">
          <a:xfrm>
            <a:off x="6286500" y="508518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6869"/>
                                        </p:tgtEl>
                                        <p:attrNameLst>
                                          <p:attrName>style.visibility</p:attrName>
                                        </p:attrNameLst>
                                      </p:cBhvr>
                                      <p:to>
                                        <p:strVal val="visible"/>
                                      </p:to>
                                    </p:set>
                                    <p:animEffect transition="in" filter="barn(inHorizontal)">
                                      <p:cBhvr>
                                        <p:cTn id="13" dur="500"/>
                                        <p:tgtEl>
                                          <p:spTgt spid="368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6870"/>
                                        </p:tgtEl>
                                        <p:attrNameLst>
                                          <p:attrName>style.visibility</p:attrName>
                                        </p:attrNameLst>
                                      </p:cBhvr>
                                      <p:to>
                                        <p:strVal val="visible"/>
                                      </p:to>
                                    </p:set>
                                    <p:anim calcmode="lin" valueType="num">
                                      <p:cBhvr additive="base">
                                        <p:cTn id="18" dur="500" fill="hold"/>
                                        <p:tgtEl>
                                          <p:spTgt spid="36870"/>
                                        </p:tgtEl>
                                        <p:attrNameLst>
                                          <p:attrName>ppt_x</p:attrName>
                                        </p:attrNameLst>
                                      </p:cBhvr>
                                      <p:tavLst>
                                        <p:tav tm="0">
                                          <p:val>
                                            <p:strVal val="0-#ppt_w/2"/>
                                          </p:val>
                                        </p:tav>
                                        <p:tav tm="100000">
                                          <p:val>
                                            <p:strVal val="#ppt_x"/>
                                          </p:val>
                                        </p:tav>
                                      </p:tavLst>
                                    </p:anim>
                                    <p:anim calcmode="lin" valueType="num">
                                      <p:cBhvr additive="base">
                                        <p:cTn id="19" dur="500" fill="hold"/>
                                        <p:tgtEl>
                                          <p:spTgt spid="3687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6871"/>
                                        </p:tgtEl>
                                        <p:attrNameLst>
                                          <p:attrName>style.visibility</p:attrName>
                                        </p:attrNameLst>
                                      </p:cBhvr>
                                      <p:to>
                                        <p:strVal val="visible"/>
                                      </p:to>
                                    </p:set>
                                    <p:anim calcmode="lin" valueType="num">
                                      <p:cBhvr additive="base">
                                        <p:cTn id="24" dur="500" fill="hold"/>
                                        <p:tgtEl>
                                          <p:spTgt spid="36871"/>
                                        </p:tgtEl>
                                        <p:attrNameLst>
                                          <p:attrName>ppt_x</p:attrName>
                                        </p:attrNameLst>
                                      </p:cBhvr>
                                      <p:tavLst>
                                        <p:tav tm="0">
                                          <p:val>
                                            <p:strVal val="0-#ppt_w/2"/>
                                          </p:val>
                                        </p:tav>
                                        <p:tav tm="100000">
                                          <p:val>
                                            <p:strVal val="#ppt_x"/>
                                          </p:val>
                                        </p:tav>
                                      </p:tavLst>
                                    </p:anim>
                                    <p:anim calcmode="lin" valueType="num">
                                      <p:cBhvr additive="base">
                                        <p:cTn id="25" dur="500" fill="hold"/>
                                        <p:tgtEl>
                                          <p:spTgt spid="3687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6873"/>
                                        </p:tgtEl>
                                        <p:attrNameLst>
                                          <p:attrName>style.visibility</p:attrName>
                                        </p:attrNameLst>
                                      </p:cBhvr>
                                      <p:to>
                                        <p:strVal val="visible"/>
                                      </p:to>
                                    </p:set>
                                    <p:anim calcmode="lin" valueType="num">
                                      <p:cBhvr additive="base">
                                        <p:cTn id="30" dur="500" fill="hold"/>
                                        <p:tgtEl>
                                          <p:spTgt spid="36873"/>
                                        </p:tgtEl>
                                        <p:attrNameLst>
                                          <p:attrName>ppt_x</p:attrName>
                                        </p:attrNameLst>
                                      </p:cBhvr>
                                      <p:tavLst>
                                        <p:tav tm="0">
                                          <p:val>
                                            <p:strVal val="0-#ppt_w/2"/>
                                          </p:val>
                                        </p:tav>
                                        <p:tav tm="100000">
                                          <p:val>
                                            <p:strVal val="#ppt_x"/>
                                          </p:val>
                                        </p:tav>
                                      </p:tavLst>
                                    </p:anim>
                                    <p:anim calcmode="lin" valueType="num">
                                      <p:cBhvr additive="base">
                                        <p:cTn id="31" dur="500" fill="hold"/>
                                        <p:tgtEl>
                                          <p:spTgt spid="3687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6874"/>
                                        </p:tgtEl>
                                        <p:attrNameLst>
                                          <p:attrName>style.visibility</p:attrName>
                                        </p:attrNameLst>
                                      </p:cBhvr>
                                      <p:to>
                                        <p:strVal val="visible"/>
                                      </p:to>
                                    </p:set>
                                    <p:anim calcmode="lin" valueType="num">
                                      <p:cBhvr additive="base">
                                        <p:cTn id="36" dur="500" fill="hold"/>
                                        <p:tgtEl>
                                          <p:spTgt spid="36874"/>
                                        </p:tgtEl>
                                        <p:attrNameLst>
                                          <p:attrName>ppt_x</p:attrName>
                                        </p:attrNameLst>
                                      </p:cBhvr>
                                      <p:tavLst>
                                        <p:tav tm="0">
                                          <p:val>
                                            <p:strVal val="0-#ppt_w/2"/>
                                          </p:val>
                                        </p:tav>
                                        <p:tav tm="100000">
                                          <p:val>
                                            <p:strVal val="#ppt_x"/>
                                          </p:val>
                                        </p:tav>
                                      </p:tavLst>
                                    </p:anim>
                                    <p:anim calcmode="lin" valueType="num">
                                      <p:cBhvr additive="base">
                                        <p:cTn id="37" dur="500" fill="hold"/>
                                        <p:tgtEl>
                                          <p:spTgt spid="3687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70" grpId="0" autoUpdateAnimBg="0"/>
      <p:bldP spid="36871" grpId="0" autoUpdateAnimBg="0"/>
      <p:bldP spid="36873" grpId="0" autoUpdateAnimBg="0"/>
      <p:bldP spid="3687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1A8DECEA-3D3B-4438-A49A-64DD77178AD5}" type="slidenum">
              <a:rPr lang="fr-FR"/>
              <a:pPr>
                <a:defRPr/>
              </a:pPr>
              <a:t>11</a:t>
            </a:fld>
            <a:endParaRPr lang="fr-FR"/>
          </a:p>
        </p:txBody>
      </p:sp>
      <p:sp>
        <p:nvSpPr>
          <p:cNvPr id="38915" name="Rectangle 3"/>
          <p:cNvSpPr>
            <a:spLocks noChangeArrowheads="1"/>
          </p:cNvSpPr>
          <p:nvPr/>
        </p:nvSpPr>
        <p:spPr bwMode="auto">
          <a:xfrm>
            <a:off x="2195736" y="116632"/>
            <a:ext cx="3468464" cy="584775"/>
          </a:xfrm>
          <a:prstGeom prst="rect">
            <a:avLst/>
          </a:prstGeom>
          <a:noFill/>
          <a:ln w="9525">
            <a:noFill/>
            <a:miter lim="800000"/>
            <a:headEnd/>
            <a:tailEnd/>
          </a:ln>
        </p:spPr>
        <p:txBody>
          <a:bodyPr wrap="square">
            <a:spAutoFit/>
          </a:bodyPr>
          <a:lstStyle/>
          <a:p>
            <a:pPr algn="ctr"/>
            <a:r>
              <a:rPr lang="fr-FR" sz="3200" b="1" dirty="0">
                <a:solidFill>
                  <a:srgbClr val="FFFF00"/>
                </a:solidFill>
                <a:latin typeface="Comic Sans MS" pitchFamily="66" charset="0"/>
              </a:rPr>
              <a:t>Les disques</a:t>
            </a:r>
          </a:p>
        </p:txBody>
      </p:sp>
      <p:sp>
        <p:nvSpPr>
          <p:cNvPr id="38916" name="Text Box 4"/>
          <p:cNvSpPr txBox="1">
            <a:spLocks noChangeArrowheads="1"/>
          </p:cNvSpPr>
          <p:nvPr/>
        </p:nvSpPr>
        <p:spPr bwMode="auto">
          <a:xfrm>
            <a:off x="0" y="692696"/>
            <a:ext cx="6400800" cy="1969770"/>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fr-FR" sz="1800" dirty="0">
                <a:solidFill>
                  <a:srgbClr val="FFFF00"/>
                </a:solidFill>
                <a:latin typeface="DIN-Regular" charset="0"/>
              </a:rPr>
              <a:t> </a:t>
            </a:r>
            <a:r>
              <a:rPr lang="fr-FR" sz="1600" dirty="0">
                <a:solidFill>
                  <a:schemeClr val="bg2"/>
                </a:solidFill>
                <a:latin typeface="Comic Sans MS" pitchFamily="66" charset="0"/>
              </a:rPr>
              <a:t>Aujourd’hui le lecteur – graveur </a:t>
            </a:r>
            <a:r>
              <a:rPr lang="fr-FR" sz="1600" dirty="0" smtClean="0">
                <a:solidFill>
                  <a:schemeClr val="bg2"/>
                </a:solidFill>
                <a:latin typeface="Comic Sans MS" pitchFamily="66" charset="0"/>
              </a:rPr>
              <a:t>CD, DVD et </a:t>
            </a:r>
            <a:r>
              <a:rPr lang="fr-FR" sz="1600" dirty="0" err="1" smtClean="0">
                <a:solidFill>
                  <a:schemeClr val="bg2"/>
                </a:solidFill>
                <a:latin typeface="Comic Sans MS" pitchFamily="66" charset="0"/>
              </a:rPr>
              <a:t>Blu</a:t>
            </a:r>
            <a:r>
              <a:rPr lang="fr-FR" sz="1600" dirty="0" smtClean="0">
                <a:solidFill>
                  <a:schemeClr val="bg2"/>
                </a:solidFill>
                <a:latin typeface="Comic Sans MS" pitchFamily="66" charset="0"/>
              </a:rPr>
              <a:t>-RAY sont </a:t>
            </a:r>
            <a:r>
              <a:rPr lang="fr-FR" sz="1600" dirty="0">
                <a:solidFill>
                  <a:schemeClr val="bg2"/>
                </a:solidFill>
                <a:latin typeface="Comic Sans MS" pitchFamily="66" charset="0"/>
              </a:rPr>
              <a:t>présent partout, acceptant les disques ±R et RW. Tous savent graver en double couche les plus gros fichiers, jusqu’à 8,5 </a:t>
            </a:r>
            <a:r>
              <a:rPr lang="fr-FR" sz="1600" dirty="0" smtClean="0">
                <a:solidFill>
                  <a:schemeClr val="bg2"/>
                </a:solidFill>
                <a:latin typeface="Comic Sans MS" pitchFamily="66" charset="0"/>
              </a:rPr>
              <a:t>Go DVD et 50 Go </a:t>
            </a:r>
            <a:r>
              <a:rPr lang="fr-FR" sz="1600" dirty="0" err="1" smtClean="0">
                <a:solidFill>
                  <a:schemeClr val="bg2"/>
                </a:solidFill>
                <a:latin typeface="Comic Sans MS" pitchFamily="66" charset="0"/>
              </a:rPr>
              <a:t>Blu</a:t>
            </a:r>
            <a:r>
              <a:rPr lang="fr-FR" sz="1600" dirty="0" smtClean="0">
                <a:solidFill>
                  <a:schemeClr val="bg2"/>
                </a:solidFill>
                <a:latin typeface="Comic Sans MS" pitchFamily="66" charset="0"/>
              </a:rPr>
              <a:t>-Ray. (</a:t>
            </a:r>
            <a:r>
              <a:rPr lang="fr-FR" sz="1600" dirty="0">
                <a:solidFill>
                  <a:schemeClr val="bg2"/>
                </a:solidFill>
                <a:latin typeface="Comic Sans MS" pitchFamily="66" charset="0"/>
              </a:rPr>
              <a:t>le HD-DVD disparaît du marché </a:t>
            </a:r>
            <a:r>
              <a:rPr lang="fr-FR" sz="1600" dirty="0" smtClean="0">
                <a:solidFill>
                  <a:schemeClr val="bg2"/>
                </a:solidFill>
                <a:latin typeface="Comic Sans MS" pitchFamily="66" charset="0"/>
              </a:rPr>
              <a:t>)</a:t>
            </a:r>
          </a:p>
          <a:p>
            <a:pPr>
              <a:spcBef>
                <a:spcPct val="50000"/>
              </a:spcBef>
              <a:buFont typeface="Wingdings" pitchFamily="2" charset="2"/>
              <a:buChar char="Ø"/>
            </a:pPr>
            <a:r>
              <a:rPr lang="fr-FR" sz="1600" dirty="0" smtClean="0">
                <a:solidFill>
                  <a:schemeClr val="bg2"/>
                </a:solidFill>
                <a:latin typeface="Comic Sans MS" pitchFamily="66" charset="0"/>
              </a:rPr>
              <a:t>Certains </a:t>
            </a:r>
            <a:r>
              <a:rPr lang="fr-FR" sz="1600" dirty="0">
                <a:solidFill>
                  <a:schemeClr val="bg2"/>
                </a:solidFill>
                <a:latin typeface="Comic Sans MS" pitchFamily="66" charset="0"/>
              </a:rPr>
              <a:t>graveurs </a:t>
            </a:r>
            <a:r>
              <a:rPr lang="fr-FR" sz="1600" dirty="0" smtClean="0">
                <a:solidFill>
                  <a:schemeClr val="bg2"/>
                </a:solidFill>
                <a:latin typeface="Comic Sans MS" pitchFamily="66" charset="0"/>
              </a:rPr>
              <a:t>DVD, </a:t>
            </a:r>
            <a:r>
              <a:rPr lang="fr-FR" sz="1600" dirty="0" err="1" smtClean="0">
                <a:solidFill>
                  <a:schemeClr val="bg2"/>
                </a:solidFill>
                <a:latin typeface="Comic Sans MS" pitchFamily="66" charset="0"/>
              </a:rPr>
              <a:t>Blu</a:t>
            </a:r>
            <a:r>
              <a:rPr lang="fr-FR" sz="1600" dirty="0" smtClean="0">
                <a:solidFill>
                  <a:schemeClr val="bg2"/>
                </a:solidFill>
                <a:latin typeface="Comic Sans MS" pitchFamily="66" charset="0"/>
              </a:rPr>
              <a:t>-Ray  </a:t>
            </a:r>
            <a:r>
              <a:rPr lang="fr-FR" sz="1600" dirty="0">
                <a:solidFill>
                  <a:schemeClr val="bg2"/>
                </a:solidFill>
                <a:latin typeface="Comic Sans MS" pitchFamily="66" charset="0"/>
              </a:rPr>
              <a:t>savent, grâce à la technologie </a:t>
            </a:r>
            <a:r>
              <a:rPr lang="fr-FR" sz="1600" dirty="0" err="1">
                <a:solidFill>
                  <a:schemeClr val="bg2"/>
                </a:solidFill>
                <a:latin typeface="Comic Sans MS" pitchFamily="66" charset="0"/>
              </a:rPr>
              <a:t>LightScribe</a:t>
            </a:r>
            <a:r>
              <a:rPr lang="fr-FR" sz="1600" dirty="0">
                <a:solidFill>
                  <a:schemeClr val="bg2"/>
                </a:solidFill>
                <a:latin typeface="Comic Sans MS" pitchFamily="66" charset="0"/>
              </a:rPr>
              <a:t>, imprimer directement sur la face ad hoc des disques adéquats.</a:t>
            </a:r>
          </a:p>
        </p:txBody>
      </p:sp>
      <p:sp>
        <p:nvSpPr>
          <p:cNvPr id="38917" name="Text Box 5"/>
          <p:cNvSpPr txBox="1">
            <a:spLocks noChangeArrowheads="1"/>
          </p:cNvSpPr>
          <p:nvPr/>
        </p:nvSpPr>
        <p:spPr bwMode="auto">
          <a:xfrm>
            <a:off x="0" y="2852936"/>
            <a:ext cx="6732240" cy="2554545"/>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fr-FR" sz="1600" dirty="0">
                <a:solidFill>
                  <a:schemeClr val="bg2"/>
                </a:solidFill>
                <a:latin typeface="Comic Sans MS" pitchFamily="66" charset="0"/>
              </a:rPr>
              <a:t>Autre disque fondamental, le disque </a:t>
            </a:r>
            <a:r>
              <a:rPr lang="fr-FR" sz="1600" dirty="0" smtClean="0">
                <a:solidFill>
                  <a:schemeClr val="bg2"/>
                </a:solidFill>
                <a:latin typeface="Comic Sans MS" pitchFamily="66" charset="0"/>
              </a:rPr>
              <a:t>dur et depuis peu les SSD . Qui au </a:t>
            </a:r>
            <a:r>
              <a:rPr lang="fr-FR" sz="1600" dirty="0">
                <a:solidFill>
                  <a:schemeClr val="bg2"/>
                </a:solidFill>
                <a:latin typeface="Comic Sans MS" pitchFamily="66" charset="0"/>
              </a:rPr>
              <a:t>fil du </a:t>
            </a:r>
            <a:r>
              <a:rPr lang="fr-FR" sz="1600" dirty="0" smtClean="0">
                <a:solidFill>
                  <a:schemeClr val="bg2"/>
                </a:solidFill>
                <a:latin typeface="Comic Sans MS" pitchFamily="66" charset="0"/>
              </a:rPr>
              <a:t>temps a </a:t>
            </a:r>
            <a:r>
              <a:rPr lang="fr-FR" sz="1600" dirty="0">
                <a:solidFill>
                  <a:schemeClr val="bg2"/>
                </a:solidFill>
                <a:latin typeface="Comic Sans MS" pitchFamily="66" charset="0"/>
              </a:rPr>
              <a:t>grossi de plusieurs </a:t>
            </a:r>
            <a:r>
              <a:rPr lang="fr-FR" sz="1600" dirty="0" err="1">
                <a:solidFill>
                  <a:schemeClr val="bg2"/>
                </a:solidFill>
                <a:latin typeface="Comic Sans MS" pitchFamily="66" charset="0"/>
              </a:rPr>
              <a:t>gigaoctets</a:t>
            </a:r>
            <a:r>
              <a:rPr lang="fr-FR" sz="1600" dirty="0">
                <a:solidFill>
                  <a:schemeClr val="bg2"/>
                </a:solidFill>
                <a:latin typeface="Comic Sans MS" pitchFamily="66" charset="0"/>
              </a:rPr>
              <a:t> pour stocker toujours </a:t>
            </a:r>
            <a:r>
              <a:rPr lang="fr-FR" sz="1600" dirty="0" smtClean="0">
                <a:solidFill>
                  <a:schemeClr val="bg2"/>
                </a:solidFill>
                <a:latin typeface="Comic Sans MS" pitchFamily="66" charset="0"/>
              </a:rPr>
              <a:t>plus.</a:t>
            </a:r>
          </a:p>
          <a:p>
            <a:pPr>
              <a:spcBef>
                <a:spcPct val="50000"/>
              </a:spcBef>
              <a:buFont typeface="Wingdings" pitchFamily="2" charset="2"/>
              <a:buChar char="Ø"/>
            </a:pPr>
            <a:r>
              <a:rPr lang="fr-FR" sz="1600" dirty="0" smtClean="0">
                <a:solidFill>
                  <a:schemeClr val="bg2"/>
                </a:solidFill>
                <a:latin typeface="Comic Sans MS" pitchFamily="66" charset="0"/>
              </a:rPr>
              <a:t>Le DD a </a:t>
            </a:r>
            <a:r>
              <a:rPr lang="fr-FR" sz="1600" dirty="0">
                <a:solidFill>
                  <a:schemeClr val="bg2"/>
                </a:solidFill>
                <a:latin typeface="Comic Sans MS" pitchFamily="66" charset="0"/>
              </a:rPr>
              <a:t>u</a:t>
            </a:r>
            <a:r>
              <a:rPr lang="fr-FR" sz="1600" dirty="0" smtClean="0">
                <a:solidFill>
                  <a:schemeClr val="bg2"/>
                </a:solidFill>
                <a:latin typeface="Comic Sans MS" pitchFamily="66" charset="0"/>
              </a:rPr>
              <a:t>ne </a:t>
            </a:r>
            <a:r>
              <a:rPr lang="fr-FR" sz="1600" dirty="0">
                <a:solidFill>
                  <a:schemeClr val="bg2"/>
                </a:solidFill>
                <a:latin typeface="Comic Sans MS" pitchFamily="66" charset="0"/>
              </a:rPr>
              <a:t>vitesse de rotation plus rapide, </a:t>
            </a:r>
            <a:r>
              <a:rPr lang="fr-FR" sz="1600" dirty="0" smtClean="0">
                <a:solidFill>
                  <a:schemeClr val="bg2"/>
                </a:solidFill>
                <a:latin typeface="Comic Sans MS" pitchFamily="66" charset="0"/>
              </a:rPr>
              <a:t>7500 tours/minute </a:t>
            </a:r>
            <a:r>
              <a:rPr lang="fr-FR" sz="1600" dirty="0" smtClean="0">
                <a:solidFill>
                  <a:srgbClr val="FF0000"/>
                </a:solidFill>
                <a:latin typeface="Comic Sans MS" pitchFamily="66" charset="0"/>
              </a:rPr>
              <a:t>lecture à 700 mo/sec</a:t>
            </a:r>
            <a:r>
              <a:rPr lang="fr-FR" sz="1600" dirty="0" smtClean="0">
                <a:solidFill>
                  <a:schemeClr val="bg2"/>
                </a:solidFill>
                <a:latin typeface="Comic Sans MS" pitchFamily="66" charset="0"/>
              </a:rPr>
              <a:t>,</a:t>
            </a:r>
          </a:p>
          <a:p>
            <a:pPr>
              <a:spcBef>
                <a:spcPct val="50000"/>
              </a:spcBef>
              <a:buFont typeface="Wingdings" pitchFamily="2" charset="2"/>
              <a:buChar char="Ø"/>
            </a:pPr>
            <a:r>
              <a:rPr lang="fr-FR" sz="1600" dirty="0" smtClean="0">
                <a:solidFill>
                  <a:schemeClr val="bg2"/>
                </a:solidFill>
                <a:latin typeface="Comic Sans MS" pitchFamily="66" charset="0"/>
              </a:rPr>
              <a:t> le SSD </a:t>
            </a:r>
            <a:r>
              <a:rPr lang="fr-FR" sz="1600" dirty="0" smtClean="0">
                <a:solidFill>
                  <a:srgbClr val="FF0000"/>
                </a:solidFill>
                <a:latin typeface="Comic Sans MS" pitchFamily="66" charset="0"/>
              </a:rPr>
              <a:t>5200 Mo/s en lecture et pour 900 Mo/s en écriture, </a:t>
            </a:r>
            <a:r>
              <a:rPr lang="fr-FR" sz="1600" dirty="0" smtClean="0">
                <a:solidFill>
                  <a:schemeClr val="bg2"/>
                </a:solidFill>
                <a:latin typeface="Comic Sans MS" pitchFamily="66" charset="0"/>
              </a:rPr>
              <a:t>,</a:t>
            </a:r>
          </a:p>
          <a:p>
            <a:pPr>
              <a:spcBef>
                <a:spcPct val="50000"/>
              </a:spcBef>
              <a:buFont typeface="Wingdings" pitchFamily="2" charset="2"/>
              <a:buChar char="Ø"/>
            </a:pPr>
            <a:endParaRPr lang="fr-FR" sz="1600" dirty="0" smtClean="0">
              <a:solidFill>
                <a:schemeClr val="bg2"/>
              </a:solidFill>
              <a:latin typeface="Comic Sans MS" pitchFamily="66" charset="0"/>
            </a:endParaRPr>
          </a:p>
          <a:p>
            <a:pPr>
              <a:spcBef>
                <a:spcPct val="50000"/>
              </a:spcBef>
            </a:pPr>
            <a:endParaRPr lang="fr-FR" sz="1600" dirty="0">
              <a:solidFill>
                <a:schemeClr val="bg2"/>
              </a:solidFill>
              <a:latin typeface="Comic Sans MS" pitchFamily="66" charset="0"/>
            </a:endParaRPr>
          </a:p>
        </p:txBody>
      </p:sp>
      <p:pic>
        <p:nvPicPr>
          <p:cNvPr id="38918" name="Picture 6" descr="C:\Documents and Settings\Propriétaire\Mes documents\informatique\images\DVD.gif"/>
          <p:cNvPicPr>
            <a:picLocks noChangeAspect="1" noChangeArrowheads="1"/>
          </p:cNvPicPr>
          <p:nvPr/>
        </p:nvPicPr>
        <p:blipFill>
          <a:blip r:embed="rId3" cstate="print"/>
          <a:stretch>
            <a:fillRect/>
          </a:stretch>
        </p:blipFill>
        <p:spPr bwMode="auto">
          <a:xfrm>
            <a:off x="7236274" y="457200"/>
            <a:ext cx="1763732" cy="1158842"/>
          </a:xfrm>
          <a:prstGeom prst="rect">
            <a:avLst/>
          </a:prstGeom>
          <a:ln>
            <a:noFill/>
          </a:ln>
          <a:effectLst>
            <a:softEdge rad="112500"/>
          </a:effectLst>
        </p:spPr>
      </p:pic>
      <p:pic>
        <p:nvPicPr>
          <p:cNvPr id="38919" name="Picture 7" descr="C:\Documents and Settings\Propriétaire\Mes documents\informatique\images\HDMAXTOR.gif"/>
          <p:cNvPicPr>
            <a:picLocks noChangeAspect="1" noChangeArrowheads="1"/>
          </p:cNvPicPr>
          <p:nvPr/>
        </p:nvPicPr>
        <p:blipFill>
          <a:blip r:embed="rId4" cstate="print"/>
          <a:srcRect/>
          <a:stretch>
            <a:fillRect/>
          </a:stretch>
        </p:blipFill>
        <p:spPr bwMode="auto">
          <a:xfrm>
            <a:off x="6660232" y="1844824"/>
            <a:ext cx="2411760" cy="1653061"/>
          </a:xfrm>
          <a:prstGeom prst="rect">
            <a:avLst/>
          </a:prstGeom>
          <a:noFill/>
          <a:ln w="9525">
            <a:noFill/>
            <a:miter lim="800000"/>
            <a:headEnd/>
            <a:tailEnd/>
          </a:ln>
        </p:spPr>
      </p:pic>
      <p:pic>
        <p:nvPicPr>
          <p:cNvPr id="38920" name="Picture 8" descr="C:\Documents and Settings\Propriétaire\Mes documents\Capimmec\images\Sata03_T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70058" y="5085184"/>
            <a:ext cx="2232248" cy="1412776"/>
          </a:xfrm>
          <a:prstGeom prst="rect">
            <a:avLst/>
          </a:prstGeom>
          <a:noFill/>
          <a:ln w="9525">
            <a:noFill/>
            <a:miter lim="800000"/>
            <a:headEnd/>
            <a:tailEnd/>
          </a:ln>
        </p:spPr>
      </p:pic>
      <p:pic>
        <p:nvPicPr>
          <p:cNvPr id="15369" name="Picture 16" descr="https://www.cim26.net/local/cache-vignettes/L115xH146/siteon0-dc90f.gif?1534399052"/>
          <p:cNvPicPr>
            <a:picLocks noChangeAspect="1" noChangeArrowheads="1"/>
          </p:cNvPicPr>
          <p:nvPr/>
        </p:nvPicPr>
        <p:blipFill>
          <a:blip r:embed="rId6" cstate="print"/>
          <a:srcRect/>
          <a:stretch>
            <a:fillRect/>
          </a:stretch>
        </p:blipFill>
        <p:spPr bwMode="auto">
          <a:xfrm>
            <a:off x="107950" y="5949950"/>
            <a:ext cx="606425" cy="769938"/>
          </a:xfrm>
          <a:prstGeom prst="rect">
            <a:avLst/>
          </a:prstGeom>
          <a:noFill/>
          <a:ln w="9525">
            <a:noFill/>
            <a:miter lim="800000"/>
            <a:headEnd/>
            <a:tailEnd/>
          </a:ln>
        </p:spPr>
      </p:pic>
      <p:pic>
        <p:nvPicPr>
          <p:cNvPr id="2050" name="Picture 2" descr="C:\Users\tjean\Pictures\crusial.jpg"/>
          <p:cNvPicPr>
            <a:picLocks noChangeAspect="1" noChangeArrowheads="1"/>
          </p:cNvPicPr>
          <p:nvPr/>
        </p:nvPicPr>
        <p:blipFill>
          <a:blip r:embed="rId7" cstate="print"/>
          <a:srcRect/>
          <a:stretch>
            <a:fillRect/>
          </a:stretch>
        </p:blipFill>
        <p:spPr bwMode="auto">
          <a:xfrm>
            <a:off x="6876256" y="3717032"/>
            <a:ext cx="1847695" cy="1296144"/>
          </a:xfrm>
          <a:prstGeom prst="rect">
            <a:avLst/>
          </a:prstGeom>
          <a:noFill/>
        </p:spPr>
      </p:pic>
      <p:pic>
        <p:nvPicPr>
          <p:cNvPr id="2051" name="Picture 3" descr="C:\Users\tjean\Pictures\crusial2.jpg"/>
          <p:cNvPicPr>
            <a:picLocks noChangeAspect="1" noChangeArrowheads="1"/>
          </p:cNvPicPr>
          <p:nvPr/>
        </p:nvPicPr>
        <p:blipFill>
          <a:blip r:embed="rId8" cstate="print"/>
          <a:srcRect/>
          <a:stretch>
            <a:fillRect/>
          </a:stretch>
        </p:blipFill>
        <p:spPr bwMode="auto">
          <a:xfrm>
            <a:off x="6948264" y="5229200"/>
            <a:ext cx="1457995" cy="1457995"/>
          </a:xfrm>
          <a:prstGeom prst="rect">
            <a:avLst/>
          </a:prstGeom>
          <a:ln>
            <a:noFill/>
          </a:ln>
          <a:effectLst>
            <a:softEdge rad="112500"/>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additive="base">
                                        <p:cTn id="13" dur="500" fill="hold"/>
                                        <p:tgtEl>
                                          <p:spTgt spid="38916"/>
                                        </p:tgtEl>
                                        <p:attrNameLst>
                                          <p:attrName>ppt_x</p:attrName>
                                        </p:attrNameLst>
                                      </p:cBhvr>
                                      <p:tavLst>
                                        <p:tav tm="0">
                                          <p:val>
                                            <p:strVal val="0-#ppt_w/2"/>
                                          </p:val>
                                        </p:tav>
                                        <p:tav tm="100000">
                                          <p:val>
                                            <p:strVal val="#ppt_x"/>
                                          </p:val>
                                        </p:tav>
                                      </p:tavLst>
                                    </p:anim>
                                    <p:anim calcmode="lin" valueType="num">
                                      <p:cBhvr additive="base">
                                        <p:cTn id="14"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8918"/>
                                        </p:tgtEl>
                                        <p:attrNameLst>
                                          <p:attrName>style.visibility</p:attrName>
                                        </p:attrNameLst>
                                      </p:cBhvr>
                                      <p:to>
                                        <p:strVal val="visible"/>
                                      </p:to>
                                    </p:set>
                                    <p:animEffect transition="in" filter="barn(inHorizontal)">
                                      <p:cBhvr>
                                        <p:cTn id="19" dur="500"/>
                                        <p:tgtEl>
                                          <p:spTgt spid="389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8917"/>
                                        </p:tgtEl>
                                        <p:attrNameLst>
                                          <p:attrName>style.visibility</p:attrName>
                                        </p:attrNameLst>
                                      </p:cBhvr>
                                      <p:to>
                                        <p:strVal val="visible"/>
                                      </p:to>
                                    </p:set>
                                    <p:anim calcmode="lin" valueType="num">
                                      <p:cBhvr additive="base">
                                        <p:cTn id="24" dur="500" fill="hold"/>
                                        <p:tgtEl>
                                          <p:spTgt spid="38917"/>
                                        </p:tgtEl>
                                        <p:attrNameLst>
                                          <p:attrName>ppt_x</p:attrName>
                                        </p:attrNameLst>
                                      </p:cBhvr>
                                      <p:tavLst>
                                        <p:tav tm="0">
                                          <p:val>
                                            <p:strVal val="0-#ppt_w/2"/>
                                          </p:val>
                                        </p:tav>
                                        <p:tav tm="100000">
                                          <p:val>
                                            <p:strVal val="#ppt_x"/>
                                          </p:val>
                                        </p:tav>
                                      </p:tavLst>
                                    </p:anim>
                                    <p:anim calcmode="lin" valueType="num">
                                      <p:cBhvr additive="base">
                                        <p:cTn id="25"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38919"/>
                                        </p:tgtEl>
                                        <p:attrNameLst>
                                          <p:attrName>style.visibility</p:attrName>
                                        </p:attrNameLst>
                                      </p:cBhvr>
                                      <p:to>
                                        <p:strVal val="visible"/>
                                      </p:to>
                                    </p:set>
                                    <p:animEffect transition="in" filter="barn(inHorizontal)">
                                      <p:cBhvr>
                                        <p:cTn id="30" dur="500"/>
                                        <p:tgtEl>
                                          <p:spTgt spid="389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nodeType="clickEffect">
                                  <p:stCondLst>
                                    <p:cond delay="0"/>
                                  </p:stCondLst>
                                  <p:childTnLst>
                                    <p:set>
                                      <p:cBhvr>
                                        <p:cTn id="34" dur="1" fill="hold">
                                          <p:stCondLst>
                                            <p:cond delay="0"/>
                                          </p:stCondLst>
                                        </p:cTn>
                                        <p:tgtEl>
                                          <p:spTgt spid="38920"/>
                                        </p:tgtEl>
                                        <p:attrNameLst>
                                          <p:attrName>style.visibility</p:attrName>
                                        </p:attrNameLst>
                                      </p:cBhvr>
                                      <p:to>
                                        <p:strVal val="visible"/>
                                      </p:to>
                                    </p:set>
                                    <p:animEffect transition="in" filter="barn(inHorizontal)">
                                      <p:cBhvr>
                                        <p:cTn id="35"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autoUpdateAnimBg="0"/>
      <p:bldP spid="3891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D98EB812-6C51-4520-A8FA-C0CBA4B22B99}" type="slidenum">
              <a:rPr lang="fr-FR"/>
              <a:pPr>
                <a:defRPr/>
              </a:pPr>
              <a:t>12</a:t>
            </a:fld>
            <a:endParaRPr lang="fr-FR"/>
          </a:p>
        </p:txBody>
      </p:sp>
      <p:sp>
        <p:nvSpPr>
          <p:cNvPr id="40963" name="Rectangle 3"/>
          <p:cNvSpPr>
            <a:spLocks noChangeArrowheads="1"/>
          </p:cNvSpPr>
          <p:nvPr/>
        </p:nvSpPr>
        <p:spPr bwMode="auto">
          <a:xfrm>
            <a:off x="3802063" y="0"/>
            <a:ext cx="1601721" cy="584775"/>
          </a:xfrm>
          <a:prstGeom prst="rect">
            <a:avLst/>
          </a:prstGeom>
          <a:noFill/>
          <a:ln w="9525">
            <a:noFill/>
            <a:miter lim="800000"/>
            <a:headEnd/>
            <a:tailEnd/>
          </a:ln>
        </p:spPr>
        <p:txBody>
          <a:bodyPr wrap="none">
            <a:spAutoFit/>
          </a:bodyPr>
          <a:lstStyle/>
          <a:p>
            <a:r>
              <a:rPr lang="fr-FR" sz="3200" b="1" dirty="0">
                <a:solidFill>
                  <a:schemeClr val="bg2"/>
                </a:solidFill>
                <a:latin typeface="Comic Sans MS" pitchFamily="66" charset="0"/>
              </a:rPr>
              <a:t>L'audio</a:t>
            </a:r>
          </a:p>
        </p:txBody>
      </p:sp>
      <p:sp>
        <p:nvSpPr>
          <p:cNvPr id="40964" name="Text Box 4"/>
          <p:cNvSpPr txBox="1">
            <a:spLocks noChangeArrowheads="1"/>
          </p:cNvSpPr>
          <p:nvPr/>
        </p:nvSpPr>
        <p:spPr bwMode="auto">
          <a:xfrm>
            <a:off x="0" y="2133600"/>
            <a:ext cx="6084168" cy="1107996"/>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800" dirty="0">
                <a:solidFill>
                  <a:srgbClr val="FFFF00"/>
                </a:solidFill>
                <a:latin typeface="DIN-Regular" charset="0"/>
              </a:rPr>
              <a:t> </a:t>
            </a:r>
            <a:r>
              <a:rPr lang="fr-FR" sz="1600" dirty="0">
                <a:solidFill>
                  <a:schemeClr val="bg2"/>
                </a:solidFill>
                <a:latin typeface="Comic Sans MS" pitchFamily="66" charset="0"/>
              </a:rPr>
              <a:t>On pourra éventuellement connecter le PC sur la</a:t>
            </a:r>
          </a:p>
          <a:p>
            <a:pPr>
              <a:buClr>
                <a:srgbClr val="FFFF00"/>
              </a:buClr>
              <a:buFont typeface="Wingdings" pitchFamily="2" charset="2"/>
              <a:buNone/>
            </a:pPr>
            <a:r>
              <a:rPr lang="fr-FR" sz="1600" dirty="0">
                <a:solidFill>
                  <a:schemeClr val="bg2"/>
                </a:solidFill>
                <a:latin typeface="Comic Sans MS" pitchFamily="66" charset="0"/>
              </a:rPr>
              <a:t>chaîne Home Cinéma pour bénéficier du décodeur Dolby Digital et de la reproduction 5.1, à condition toutefois</a:t>
            </a:r>
          </a:p>
          <a:p>
            <a:pPr>
              <a:buClr>
                <a:srgbClr val="FFFF00"/>
              </a:buClr>
              <a:buFont typeface="Wingdings" pitchFamily="2" charset="2"/>
              <a:buNone/>
            </a:pPr>
            <a:r>
              <a:rPr lang="fr-FR" sz="1600" dirty="0">
                <a:solidFill>
                  <a:schemeClr val="bg2"/>
                </a:solidFill>
                <a:latin typeface="Comic Sans MS" pitchFamily="66" charset="0"/>
              </a:rPr>
              <a:t>de disposer d’une sortie numérique, dite </a:t>
            </a:r>
            <a:r>
              <a:rPr lang="fr-FR" sz="1600" dirty="0" smtClean="0">
                <a:solidFill>
                  <a:schemeClr val="bg2"/>
                </a:solidFill>
                <a:latin typeface="Comic Sans MS" pitchFamily="66" charset="0"/>
              </a:rPr>
              <a:t>S/PDIF, ,</a:t>
            </a:r>
            <a:endParaRPr lang="fr-FR" sz="1800" dirty="0">
              <a:solidFill>
                <a:srgbClr val="FFFF00"/>
              </a:solidFill>
            </a:endParaRPr>
          </a:p>
        </p:txBody>
      </p:sp>
      <p:sp>
        <p:nvSpPr>
          <p:cNvPr id="40966" name="Text Box 6"/>
          <p:cNvSpPr txBox="1">
            <a:spLocks noChangeArrowheads="1"/>
          </p:cNvSpPr>
          <p:nvPr/>
        </p:nvSpPr>
        <p:spPr bwMode="auto">
          <a:xfrm>
            <a:off x="0" y="762000"/>
            <a:ext cx="5883275" cy="861774"/>
          </a:xfrm>
          <a:prstGeom prst="rect">
            <a:avLst/>
          </a:prstGeom>
          <a:noFill/>
          <a:ln w="9525">
            <a:noFill/>
            <a:miter lim="800000"/>
            <a:headEnd/>
            <a:tailEnd/>
          </a:ln>
        </p:spPr>
        <p:txBody>
          <a:bodyPr>
            <a:spAutoFit/>
          </a:bodyPr>
          <a:lstStyle/>
          <a:p>
            <a:pPr>
              <a:buClr>
                <a:schemeClr val="bg2"/>
              </a:buClr>
              <a:buFont typeface="Wingdings" pitchFamily="2" charset="2"/>
              <a:buChar char="Ø"/>
            </a:pPr>
            <a:r>
              <a:rPr lang="fr-FR" sz="1800" dirty="0">
                <a:solidFill>
                  <a:srgbClr val="FFFF00"/>
                </a:solidFill>
              </a:rPr>
              <a:t> </a:t>
            </a:r>
            <a:r>
              <a:rPr lang="fr-FR" sz="1600" dirty="0">
                <a:solidFill>
                  <a:schemeClr val="bg2"/>
                </a:solidFill>
                <a:latin typeface="Comic Sans MS" pitchFamily="66" charset="0"/>
              </a:rPr>
              <a:t>Le son d'un ordinateur est géré par un "chipset" situé sur la carte mère ( AC97 par exemple ) Pour la plupart des utilisations c'est largement suffisant</a:t>
            </a:r>
          </a:p>
        </p:txBody>
      </p:sp>
      <p:pic>
        <p:nvPicPr>
          <p:cNvPr id="40967" name="Picture 7" descr="C:\Documents and Settings\Propriétaire\Mes documents\Capimmec\images\realteck.jpg"/>
          <p:cNvPicPr>
            <a:picLocks noChangeAspect="1" noChangeArrowheads="1"/>
          </p:cNvPicPr>
          <p:nvPr/>
        </p:nvPicPr>
        <p:blipFill>
          <a:blip r:embed="rId3" cstate="print"/>
          <a:srcRect/>
          <a:stretch>
            <a:fillRect/>
          </a:stretch>
        </p:blipFill>
        <p:spPr bwMode="auto">
          <a:xfrm>
            <a:off x="6858000" y="533400"/>
            <a:ext cx="1678060" cy="1095400"/>
          </a:xfrm>
          <a:prstGeom prst="rect">
            <a:avLst/>
          </a:prstGeom>
          <a:noFill/>
          <a:ln w="9525">
            <a:noFill/>
            <a:miter lim="800000"/>
            <a:headEnd/>
            <a:tailEnd/>
          </a:ln>
        </p:spPr>
      </p:pic>
      <p:sp>
        <p:nvSpPr>
          <p:cNvPr id="40968" name="Text Box 8"/>
          <p:cNvSpPr txBox="1">
            <a:spLocks noChangeArrowheads="1"/>
          </p:cNvSpPr>
          <p:nvPr/>
        </p:nvSpPr>
        <p:spPr bwMode="auto">
          <a:xfrm>
            <a:off x="0" y="3962400"/>
            <a:ext cx="6012160" cy="1077218"/>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600" dirty="0">
                <a:solidFill>
                  <a:srgbClr val="FFFF00"/>
                </a:solidFill>
                <a:latin typeface="Comic Sans MS" pitchFamily="66" charset="0"/>
              </a:rPr>
              <a:t> </a:t>
            </a:r>
            <a:r>
              <a:rPr lang="fr-FR" sz="1600" dirty="0">
                <a:solidFill>
                  <a:schemeClr val="bg2"/>
                </a:solidFill>
                <a:latin typeface="Comic Sans MS" pitchFamily="66" charset="0"/>
              </a:rPr>
              <a:t>Pour des usages plus spécifiques ( musicaux ou jeu ) on peut installer une carte son interne sur un port PCI libre permettant de bénéficier d'un bien meilleur son – on désactivera alors le chipset sur la carte mère</a:t>
            </a:r>
          </a:p>
        </p:txBody>
      </p:sp>
      <p:pic>
        <p:nvPicPr>
          <p:cNvPr id="40969" name="Picture 9" descr="C:\Documents and Settings\Propriétaire\Mes documents\Capimmec\images\psc705view.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0" y="4495800"/>
            <a:ext cx="2640013" cy="1933575"/>
          </a:xfrm>
          <a:prstGeom prst="rect">
            <a:avLst/>
          </a:prstGeom>
          <a:noFill/>
          <a:ln w="9525">
            <a:noFill/>
            <a:miter lim="800000"/>
            <a:headEnd/>
            <a:tailEnd/>
          </a:ln>
        </p:spPr>
      </p:pic>
      <p:pic>
        <p:nvPicPr>
          <p:cNvPr id="40970" name="Picture 10" descr="C:\Documents and Settings\Propriétaire\Mes documents\Capimmec\images\prise-s-pdi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72200" y="2133600"/>
            <a:ext cx="2673350" cy="1776413"/>
          </a:xfrm>
          <a:prstGeom prst="rect">
            <a:avLst/>
          </a:prstGeom>
          <a:noFill/>
          <a:ln w="9525">
            <a:noFill/>
            <a:miter lim="800000"/>
            <a:headEnd/>
            <a:tailEnd/>
          </a:ln>
        </p:spPr>
      </p:pic>
      <p:pic>
        <p:nvPicPr>
          <p:cNvPr id="16394" name="Picture 16" descr="https://www.cim26.net/local/cache-vignettes/L115xH146/siteon0-dc90f.gif?1534399052"/>
          <p:cNvPicPr>
            <a:picLocks noChangeAspect="1" noChangeArrowheads="1"/>
          </p:cNvPicPr>
          <p:nvPr/>
        </p:nvPicPr>
        <p:blipFill>
          <a:blip r:embed="rId6"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0-#ppt_w/2"/>
                                          </p:val>
                                        </p:tav>
                                        <p:tav tm="100000">
                                          <p:val>
                                            <p:strVal val="#ppt_x"/>
                                          </p:val>
                                        </p:tav>
                                      </p:tavLst>
                                    </p:anim>
                                    <p:anim calcmode="lin" valueType="num">
                                      <p:cBhvr additive="base">
                                        <p:cTn id="8" dur="500" fill="hold"/>
                                        <p:tgtEl>
                                          <p:spTgt spid="409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0-#ppt_w/2"/>
                                          </p:val>
                                        </p:tav>
                                        <p:tav tm="100000">
                                          <p:val>
                                            <p:strVal val="#ppt_x"/>
                                          </p:val>
                                        </p:tav>
                                      </p:tavLst>
                                    </p:anim>
                                    <p:anim calcmode="lin" valueType="num">
                                      <p:cBhvr additive="base">
                                        <p:cTn id="14"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0967"/>
                                        </p:tgtEl>
                                        <p:attrNameLst>
                                          <p:attrName>style.visibility</p:attrName>
                                        </p:attrNameLst>
                                      </p:cBhvr>
                                      <p:to>
                                        <p:strVal val="visible"/>
                                      </p:to>
                                    </p:set>
                                    <p:animEffect transition="in" filter="barn(inHorizontal)">
                                      <p:cBhvr>
                                        <p:cTn id="19" dur="500"/>
                                        <p:tgtEl>
                                          <p:spTgt spid="4096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0964"/>
                                        </p:tgtEl>
                                        <p:attrNameLst>
                                          <p:attrName>style.visibility</p:attrName>
                                        </p:attrNameLst>
                                      </p:cBhvr>
                                      <p:to>
                                        <p:strVal val="visible"/>
                                      </p:to>
                                    </p:set>
                                    <p:anim calcmode="lin" valueType="num">
                                      <p:cBhvr additive="base">
                                        <p:cTn id="24" dur="500" fill="hold"/>
                                        <p:tgtEl>
                                          <p:spTgt spid="40964"/>
                                        </p:tgtEl>
                                        <p:attrNameLst>
                                          <p:attrName>ppt_x</p:attrName>
                                        </p:attrNameLst>
                                      </p:cBhvr>
                                      <p:tavLst>
                                        <p:tav tm="0">
                                          <p:val>
                                            <p:strVal val="0-#ppt_w/2"/>
                                          </p:val>
                                        </p:tav>
                                        <p:tav tm="100000">
                                          <p:val>
                                            <p:strVal val="#ppt_x"/>
                                          </p:val>
                                        </p:tav>
                                      </p:tavLst>
                                    </p:anim>
                                    <p:anim calcmode="lin" valueType="num">
                                      <p:cBhvr additive="base">
                                        <p:cTn id="25"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40970"/>
                                        </p:tgtEl>
                                        <p:attrNameLst>
                                          <p:attrName>style.visibility</p:attrName>
                                        </p:attrNameLst>
                                      </p:cBhvr>
                                      <p:to>
                                        <p:strVal val="visible"/>
                                      </p:to>
                                    </p:set>
                                    <p:animEffect transition="in" filter="barn(inHorizontal)">
                                      <p:cBhvr>
                                        <p:cTn id="30" dur="500"/>
                                        <p:tgtEl>
                                          <p:spTgt spid="4097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0968"/>
                                        </p:tgtEl>
                                        <p:attrNameLst>
                                          <p:attrName>style.visibility</p:attrName>
                                        </p:attrNameLst>
                                      </p:cBhvr>
                                      <p:to>
                                        <p:strVal val="visible"/>
                                      </p:to>
                                    </p:set>
                                    <p:anim calcmode="lin" valueType="num">
                                      <p:cBhvr additive="base">
                                        <p:cTn id="35" dur="500" fill="hold"/>
                                        <p:tgtEl>
                                          <p:spTgt spid="40968"/>
                                        </p:tgtEl>
                                        <p:attrNameLst>
                                          <p:attrName>ppt_x</p:attrName>
                                        </p:attrNameLst>
                                      </p:cBhvr>
                                      <p:tavLst>
                                        <p:tav tm="0">
                                          <p:val>
                                            <p:strVal val="0-#ppt_w/2"/>
                                          </p:val>
                                        </p:tav>
                                        <p:tav tm="100000">
                                          <p:val>
                                            <p:strVal val="#ppt_x"/>
                                          </p:val>
                                        </p:tav>
                                      </p:tavLst>
                                    </p:anim>
                                    <p:anim calcmode="lin" valueType="num">
                                      <p:cBhvr additive="base">
                                        <p:cTn id="36" dur="500" fill="hold"/>
                                        <p:tgtEl>
                                          <p:spTgt spid="4096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40969"/>
                                        </p:tgtEl>
                                        <p:attrNameLst>
                                          <p:attrName>style.visibility</p:attrName>
                                        </p:attrNameLst>
                                      </p:cBhvr>
                                      <p:to>
                                        <p:strVal val="visible"/>
                                      </p:to>
                                    </p:set>
                                    <p:animEffect transition="in" filter="barn(inHorizontal)">
                                      <p:cBhvr>
                                        <p:cTn id="41"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4" grpId="0" autoUpdateAnimBg="0"/>
      <p:bldP spid="40966" grpId="0" autoUpdateAnimBg="0"/>
      <p:bldP spid="4096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17" name="Espace réservé du numéro de diapositive 5"/>
          <p:cNvSpPr>
            <a:spLocks noGrp="1"/>
          </p:cNvSpPr>
          <p:nvPr>
            <p:ph type="sldNum" sz="quarter" idx="12"/>
          </p:nvPr>
        </p:nvSpPr>
        <p:spPr/>
        <p:txBody>
          <a:bodyPr/>
          <a:lstStyle/>
          <a:p>
            <a:pPr>
              <a:defRPr/>
            </a:pPr>
            <a:fld id="{F1C2E4E0-A3D0-49A3-9D9B-9A9F0E10861A}" type="slidenum">
              <a:rPr lang="fr-FR"/>
              <a:pPr>
                <a:defRPr/>
              </a:pPr>
              <a:t>13</a:t>
            </a:fld>
            <a:endParaRPr lang="fr-FR"/>
          </a:p>
        </p:txBody>
      </p:sp>
      <p:sp>
        <p:nvSpPr>
          <p:cNvPr id="43011" name="Rectangle 3"/>
          <p:cNvSpPr>
            <a:spLocks noChangeArrowheads="1"/>
          </p:cNvSpPr>
          <p:nvPr/>
        </p:nvSpPr>
        <p:spPr bwMode="auto">
          <a:xfrm>
            <a:off x="2849563" y="0"/>
            <a:ext cx="3605474" cy="584775"/>
          </a:xfrm>
          <a:prstGeom prst="rect">
            <a:avLst/>
          </a:prstGeom>
          <a:noFill/>
          <a:ln w="9525">
            <a:noFill/>
            <a:miter lim="800000"/>
            <a:headEnd/>
            <a:tailEnd/>
          </a:ln>
        </p:spPr>
        <p:txBody>
          <a:bodyPr wrap="none">
            <a:spAutoFit/>
          </a:bodyPr>
          <a:lstStyle/>
          <a:p>
            <a:r>
              <a:rPr lang="fr-FR" sz="3200" b="1" dirty="0">
                <a:solidFill>
                  <a:schemeClr val="bg2"/>
                </a:solidFill>
                <a:latin typeface="Comic Sans MS" pitchFamily="66" charset="0"/>
              </a:rPr>
              <a:t>La communication</a:t>
            </a:r>
          </a:p>
        </p:txBody>
      </p:sp>
      <p:sp>
        <p:nvSpPr>
          <p:cNvPr id="43012" name="Text Box 4"/>
          <p:cNvSpPr txBox="1">
            <a:spLocks noChangeArrowheads="1"/>
          </p:cNvSpPr>
          <p:nvPr/>
        </p:nvSpPr>
        <p:spPr bwMode="auto">
          <a:xfrm>
            <a:off x="0" y="762000"/>
            <a:ext cx="7331075" cy="584775"/>
          </a:xfrm>
          <a:prstGeom prst="rect">
            <a:avLst/>
          </a:prstGeom>
          <a:noFill/>
          <a:ln w="9525">
            <a:noFill/>
            <a:miter lim="800000"/>
            <a:headEnd/>
            <a:tailEnd/>
          </a:ln>
        </p:spPr>
        <p:txBody>
          <a:bodyPr>
            <a:spAutoFit/>
          </a:bodyPr>
          <a:lstStyle/>
          <a:p>
            <a:pPr>
              <a:buClr>
                <a:schemeClr val="bg2"/>
              </a:buClr>
              <a:buFont typeface="Wingdings" pitchFamily="2" charset="2"/>
              <a:buChar char="Ø"/>
            </a:pPr>
            <a:r>
              <a:rPr lang="fr-FR" sz="1600" dirty="0">
                <a:solidFill>
                  <a:srgbClr val="FFFF00"/>
                </a:solidFill>
                <a:latin typeface="Comic Sans MS" pitchFamily="66" charset="0"/>
              </a:rPr>
              <a:t> </a:t>
            </a:r>
            <a:r>
              <a:rPr lang="fr-FR" sz="1600" dirty="0">
                <a:solidFill>
                  <a:schemeClr val="bg2"/>
                </a:solidFill>
                <a:latin typeface="Comic Sans MS" pitchFamily="66" charset="0"/>
              </a:rPr>
              <a:t>L’ordinateur se doit d’être communicant pour se connecter aux réseaux </a:t>
            </a:r>
            <a:r>
              <a:rPr lang="fr-FR" sz="1600" dirty="0" smtClean="0">
                <a:solidFill>
                  <a:schemeClr val="bg2"/>
                </a:solidFill>
                <a:latin typeface="Comic Sans MS" pitchFamily="66" charset="0"/>
              </a:rPr>
              <a:t>locaux ou </a:t>
            </a:r>
            <a:r>
              <a:rPr lang="fr-FR" sz="1600" dirty="0">
                <a:solidFill>
                  <a:schemeClr val="bg2"/>
                </a:solidFill>
                <a:latin typeface="Comic Sans MS" pitchFamily="66" charset="0"/>
              </a:rPr>
              <a:t>autres accès Internet haut débit.</a:t>
            </a:r>
          </a:p>
        </p:txBody>
      </p:sp>
      <p:sp>
        <p:nvSpPr>
          <p:cNvPr id="43013" name="Text Box 5"/>
          <p:cNvSpPr txBox="1">
            <a:spLocks noChangeArrowheads="1"/>
          </p:cNvSpPr>
          <p:nvPr/>
        </p:nvSpPr>
        <p:spPr bwMode="auto">
          <a:xfrm>
            <a:off x="0" y="1447800"/>
            <a:ext cx="6588224" cy="1323439"/>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600" dirty="0">
                <a:solidFill>
                  <a:srgbClr val="FFFF00"/>
                </a:solidFill>
                <a:latin typeface="DIN-Regular" charset="0"/>
              </a:rPr>
              <a:t> </a:t>
            </a:r>
            <a:r>
              <a:rPr lang="fr-FR" sz="1600" dirty="0">
                <a:solidFill>
                  <a:schemeClr val="bg2"/>
                </a:solidFill>
                <a:latin typeface="Comic Sans MS" pitchFamily="66" charset="0"/>
              </a:rPr>
              <a:t>Avec fil, via la prise Ethernet et le téléphone pour l’accès Internet ADSL maintenant généralisé.</a:t>
            </a:r>
            <a:br>
              <a:rPr lang="fr-FR" sz="1600" dirty="0">
                <a:solidFill>
                  <a:schemeClr val="bg2"/>
                </a:solidFill>
                <a:latin typeface="Comic Sans MS" pitchFamily="66" charset="0"/>
              </a:rPr>
            </a:br>
            <a:r>
              <a:rPr lang="fr-FR" sz="1600" dirty="0">
                <a:solidFill>
                  <a:schemeClr val="bg2"/>
                </a:solidFill>
                <a:latin typeface="Comic Sans MS" pitchFamily="66" charset="0"/>
              </a:rPr>
              <a:t>Ce même fil </a:t>
            </a:r>
            <a:r>
              <a:rPr lang="fr-FR" sz="1600" dirty="0" err="1">
                <a:solidFill>
                  <a:schemeClr val="bg2"/>
                </a:solidFill>
                <a:latin typeface="Comic Sans MS" pitchFamily="66" charset="0"/>
              </a:rPr>
              <a:t>ethernet</a:t>
            </a:r>
            <a:r>
              <a:rPr lang="fr-FR" sz="1600" dirty="0">
                <a:solidFill>
                  <a:schemeClr val="bg2"/>
                </a:solidFill>
                <a:latin typeface="Comic Sans MS" pitchFamily="66" charset="0"/>
              </a:rPr>
              <a:t> permettra de créer un réseau relié à la box en utilisant l'installation électrique ( CPL ) et constitue une alternative au Wifi</a:t>
            </a:r>
          </a:p>
        </p:txBody>
      </p:sp>
      <p:sp>
        <p:nvSpPr>
          <p:cNvPr id="43014" name="Text Box 6"/>
          <p:cNvSpPr txBox="1">
            <a:spLocks noChangeArrowheads="1"/>
          </p:cNvSpPr>
          <p:nvPr/>
        </p:nvSpPr>
        <p:spPr bwMode="auto">
          <a:xfrm>
            <a:off x="0" y="3645024"/>
            <a:ext cx="7164288" cy="830997"/>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600" dirty="0">
                <a:solidFill>
                  <a:srgbClr val="FFFF00"/>
                </a:solidFill>
                <a:latin typeface="DIN-Regular" charset="0"/>
              </a:rPr>
              <a:t> </a:t>
            </a:r>
            <a:r>
              <a:rPr lang="fr-FR" sz="1600" dirty="0">
                <a:solidFill>
                  <a:schemeClr val="bg2"/>
                </a:solidFill>
                <a:latin typeface="Comic Sans MS" pitchFamily="66" charset="0"/>
              </a:rPr>
              <a:t>Sans fil, avec le Wi-Fi, décliné selon plusieurs normes pour plus de débit, b, puis </a:t>
            </a:r>
            <a:r>
              <a:rPr lang="fr-FR" sz="1600" dirty="0" smtClean="0">
                <a:solidFill>
                  <a:schemeClr val="bg2"/>
                </a:solidFill>
                <a:latin typeface="Comic Sans MS" pitchFamily="66" charset="0"/>
              </a:rPr>
              <a:t>g et </a:t>
            </a:r>
            <a:r>
              <a:rPr lang="fr-FR" sz="1600" dirty="0">
                <a:solidFill>
                  <a:schemeClr val="bg2"/>
                </a:solidFill>
                <a:latin typeface="Comic Sans MS" pitchFamily="66" charset="0"/>
              </a:rPr>
              <a:t>maintenant n pour des liaisons très rapides ! </a:t>
            </a:r>
          </a:p>
          <a:p>
            <a:r>
              <a:rPr lang="fr-FR" sz="1600" dirty="0">
                <a:solidFill>
                  <a:schemeClr val="bg2"/>
                </a:solidFill>
                <a:latin typeface="Comic Sans MS" pitchFamily="66" charset="0"/>
              </a:rPr>
              <a:t>Ou encore via Bluetooth pour la connexion de proximité </a:t>
            </a:r>
            <a:r>
              <a:rPr lang="fr-FR" sz="1600" dirty="0" smtClean="0">
                <a:solidFill>
                  <a:schemeClr val="bg2"/>
                </a:solidFill>
                <a:latin typeface="Comic Sans MS" pitchFamily="66" charset="0"/>
              </a:rPr>
              <a:t>.</a:t>
            </a:r>
            <a:endParaRPr lang="fr-FR" sz="1600" dirty="0">
              <a:solidFill>
                <a:schemeClr val="bg2"/>
              </a:solidFill>
              <a:latin typeface="Comic Sans MS" pitchFamily="66" charset="0"/>
            </a:endParaRPr>
          </a:p>
        </p:txBody>
      </p:sp>
      <p:sp>
        <p:nvSpPr>
          <p:cNvPr id="43018" name="Text Box 10"/>
          <p:cNvSpPr txBox="1">
            <a:spLocks noChangeArrowheads="1"/>
          </p:cNvSpPr>
          <p:nvPr/>
        </p:nvSpPr>
        <p:spPr bwMode="auto">
          <a:xfrm>
            <a:off x="1676400" y="5257800"/>
            <a:ext cx="4572000" cy="738664"/>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400" dirty="0"/>
              <a:t> </a:t>
            </a:r>
            <a:r>
              <a:rPr lang="fr-FR" sz="1400" dirty="0">
                <a:solidFill>
                  <a:schemeClr val="bg2"/>
                </a:solidFill>
                <a:latin typeface="Comic Sans MS" pitchFamily="66" charset="0"/>
              </a:rPr>
              <a:t>Sur la plupart des portables actuels est </a:t>
            </a:r>
            <a:r>
              <a:rPr lang="fr-FR" sz="1400" dirty="0" err="1">
                <a:solidFill>
                  <a:schemeClr val="bg2"/>
                </a:solidFill>
                <a:latin typeface="Comic Sans MS" pitchFamily="66" charset="0"/>
              </a:rPr>
              <a:t>intègrée</a:t>
            </a:r>
            <a:r>
              <a:rPr lang="fr-FR" sz="1400" dirty="0">
                <a:solidFill>
                  <a:schemeClr val="bg2"/>
                </a:solidFill>
                <a:latin typeface="Comic Sans MS" pitchFamily="66" charset="0"/>
              </a:rPr>
              <a:t> une webcam qui rendra plus conviviales les discussions avec votre famille ou vos amis</a:t>
            </a:r>
          </a:p>
        </p:txBody>
      </p:sp>
      <p:pic>
        <p:nvPicPr>
          <p:cNvPr id="43019" name="Picture 11" descr="C:\Documents and Settings\Propriétaire\Mes documents\Capimmec\branchés\portable.gif"/>
          <p:cNvPicPr>
            <a:picLocks noChangeAspect="1" noChangeArrowheads="1"/>
          </p:cNvPicPr>
          <p:nvPr/>
        </p:nvPicPr>
        <p:blipFill>
          <a:blip r:embed="rId3" cstate="print"/>
          <a:srcRect/>
          <a:stretch>
            <a:fillRect/>
          </a:stretch>
        </p:blipFill>
        <p:spPr bwMode="auto">
          <a:xfrm>
            <a:off x="6478588" y="4572000"/>
            <a:ext cx="2665412" cy="1997075"/>
          </a:xfrm>
          <a:prstGeom prst="rect">
            <a:avLst/>
          </a:prstGeom>
          <a:noFill/>
          <a:ln w="9525">
            <a:noFill/>
            <a:miter lim="800000"/>
            <a:headEnd/>
            <a:tailEnd/>
          </a:ln>
        </p:spPr>
      </p:pic>
      <p:sp>
        <p:nvSpPr>
          <p:cNvPr id="43020" name="Line 12"/>
          <p:cNvSpPr>
            <a:spLocks noChangeShapeType="1"/>
          </p:cNvSpPr>
          <p:nvPr/>
        </p:nvSpPr>
        <p:spPr bwMode="auto">
          <a:xfrm flipV="1">
            <a:off x="6248400" y="4800600"/>
            <a:ext cx="990600" cy="838200"/>
          </a:xfrm>
          <a:prstGeom prst="line">
            <a:avLst/>
          </a:prstGeom>
          <a:noFill/>
          <a:ln w="19050">
            <a:solidFill>
              <a:srgbClr val="FF3300"/>
            </a:solidFill>
            <a:round/>
            <a:headEnd/>
            <a:tailEnd type="triangle" w="med" len="med"/>
          </a:ln>
        </p:spPr>
        <p:txBody>
          <a:bodyPr/>
          <a:lstStyle/>
          <a:p>
            <a:endParaRPr lang="fr-FR"/>
          </a:p>
        </p:txBody>
      </p:sp>
      <p:grpSp>
        <p:nvGrpSpPr>
          <p:cNvPr id="2" name="Group 14"/>
          <p:cNvGrpSpPr>
            <a:grpSpLocks/>
          </p:cNvGrpSpPr>
          <p:nvPr/>
        </p:nvGrpSpPr>
        <p:grpSpPr bwMode="auto">
          <a:xfrm>
            <a:off x="7118350" y="0"/>
            <a:ext cx="2025650" cy="1631950"/>
            <a:chOff x="4368" y="336"/>
            <a:chExt cx="1276" cy="1028"/>
          </a:xfrm>
        </p:grpSpPr>
        <p:pic>
          <p:nvPicPr>
            <p:cNvPr id="17424" name="Picture 8" descr="C:\Documents and Settings\Propriétaire\Mes documents\Capimmec\branchés\ethernet.jpg"/>
            <p:cNvPicPr>
              <a:picLocks noChangeAspect="1" noChangeArrowheads="1"/>
            </p:cNvPicPr>
            <p:nvPr/>
          </p:nvPicPr>
          <p:blipFill>
            <a:blip r:embed="rId4" cstate="print"/>
            <a:srcRect/>
            <a:stretch>
              <a:fillRect/>
            </a:stretch>
          </p:blipFill>
          <p:spPr bwMode="auto">
            <a:xfrm>
              <a:off x="4368" y="336"/>
              <a:ext cx="1276" cy="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25" name="Text Box 13"/>
            <p:cNvSpPr txBox="1">
              <a:spLocks noChangeArrowheads="1"/>
            </p:cNvSpPr>
            <p:nvPr/>
          </p:nvSpPr>
          <p:spPr bwMode="auto">
            <a:xfrm>
              <a:off x="4512" y="1152"/>
              <a:ext cx="1042" cy="212"/>
            </a:xfrm>
            <a:prstGeom prst="rect">
              <a:avLst/>
            </a:prstGeom>
            <a:noFill/>
            <a:ln w="9525">
              <a:noFill/>
              <a:miter lim="800000"/>
              <a:headEnd/>
              <a:tailEnd/>
            </a:ln>
          </p:spPr>
          <p:txBody>
            <a:bodyPr>
              <a:spAutoFit/>
            </a:bodyPr>
            <a:lstStyle/>
            <a:p>
              <a:pPr algn="ctr">
                <a:spcBef>
                  <a:spcPct val="50000"/>
                </a:spcBef>
              </a:pPr>
              <a:r>
                <a:rPr lang="fr-FR" sz="1600"/>
                <a:t>Prise Ethernet</a:t>
              </a:r>
            </a:p>
          </p:txBody>
        </p:sp>
      </p:grpSp>
      <p:grpSp>
        <p:nvGrpSpPr>
          <p:cNvPr id="3" name="Group 16"/>
          <p:cNvGrpSpPr>
            <a:grpSpLocks/>
          </p:cNvGrpSpPr>
          <p:nvPr/>
        </p:nvGrpSpPr>
        <p:grpSpPr bwMode="auto">
          <a:xfrm>
            <a:off x="7020272" y="2204864"/>
            <a:ext cx="2123728" cy="1224136"/>
            <a:chOff x="4128" y="1440"/>
            <a:chExt cx="1632" cy="1268"/>
          </a:xfrm>
        </p:grpSpPr>
        <p:pic>
          <p:nvPicPr>
            <p:cNvPr id="17422" name="Picture 9" descr="C:\Documents and Settings\Propriétaire\Mes documents\Capimmec\branchés\wifi.gif"/>
            <p:cNvPicPr>
              <a:picLocks noChangeAspect="1" noChangeArrowheads="1"/>
            </p:cNvPicPr>
            <p:nvPr/>
          </p:nvPicPr>
          <p:blipFill>
            <a:blip r:embed="rId5" cstate="print"/>
            <a:srcRect/>
            <a:stretch>
              <a:fillRect/>
            </a:stretch>
          </p:blipFill>
          <p:spPr bwMode="auto">
            <a:xfrm>
              <a:off x="4128" y="1440"/>
              <a:ext cx="1632" cy="1012"/>
            </a:xfrm>
            <a:prstGeom prst="rect">
              <a:avLst/>
            </a:prstGeom>
            <a:noFill/>
            <a:ln w="9525">
              <a:noFill/>
              <a:miter lim="800000"/>
              <a:headEnd/>
              <a:tailEnd/>
            </a:ln>
          </p:spPr>
        </p:pic>
        <p:sp>
          <p:nvSpPr>
            <p:cNvPr id="17423" name="Text Box 15"/>
            <p:cNvSpPr txBox="1">
              <a:spLocks noChangeArrowheads="1"/>
            </p:cNvSpPr>
            <p:nvPr/>
          </p:nvSpPr>
          <p:spPr bwMode="auto">
            <a:xfrm>
              <a:off x="4608" y="2496"/>
              <a:ext cx="850" cy="212"/>
            </a:xfrm>
            <a:prstGeom prst="rect">
              <a:avLst/>
            </a:prstGeom>
            <a:noFill/>
            <a:ln w="9525">
              <a:noFill/>
              <a:miter lim="800000"/>
              <a:headEnd/>
              <a:tailEnd/>
            </a:ln>
          </p:spPr>
          <p:txBody>
            <a:bodyPr>
              <a:spAutoFit/>
            </a:bodyPr>
            <a:lstStyle/>
            <a:p>
              <a:pPr algn="ctr">
                <a:spcBef>
                  <a:spcPct val="50000"/>
                </a:spcBef>
              </a:pPr>
              <a:r>
                <a:rPr lang="fr-FR" sz="1600"/>
                <a:t>Carte Wifi</a:t>
              </a:r>
            </a:p>
          </p:txBody>
        </p:sp>
      </p:grpSp>
      <p:pic>
        <p:nvPicPr>
          <p:cNvPr id="17421" name="Picture 16" descr="https://www.cim26.net/local/cache-vignettes/L115xH146/siteon0-dc90f.gif?1534399052"/>
          <p:cNvPicPr>
            <a:picLocks noChangeAspect="1" noChangeArrowheads="1"/>
          </p:cNvPicPr>
          <p:nvPr/>
        </p:nvPicPr>
        <p:blipFill>
          <a:blip r:embed="rId6"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additive="base">
                                        <p:cTn id="13" dur="500" fill="hold"/>
                                        <p:tgtEl>
                                          <p:spTgt spid="43012"/>
                                        </p:tgtEl>
                                        <p:attrNameLst>
                                          <p:attrName>ppt_x</p:attrName>
                                        </p:attrNameLst>
                                      </p:cBhvr>
                                      <p:tavLst>
                                        <p:tav tm="0">
                                          <p:val>
                                            <p:strVal val="0-#ppt_w/2"/>
                                          </p:val>
                                        </p:tav>
                                        <p:tav tm="100000">
                                          <p:val>
                                            <p:strVal val="#ppt_x"/>
                                          </p:val>
                                        </p:tav>
                                      </p:tavLst>
                                    </p:anim>
                                    <p:anim calcmode="lin" valueType="num">
                                      <p:cBhvr additive="base">
                                        <p:cTn id="14"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3"/>
                                        </p:tgtEl>
                                        <p:attrNameLst>
                                          <p:attrName>style.visibility</p:attrName>
                                        </p:attrNameLst>
                                      </p:cBhvr>
                                      <p:to>
                                        <p:strVal val="visible"/>
                                      </p:to>
                                    </p:set>
                                    <p:anim calcmode="lin" valueType="num">
                                      <p:cBhvr additive="base">
                                        <p:cTn id="19" dur="500" fill="hold"/>
                                        <p:tgtEl>
                                          <p:spTgt spid="43013"/>
                                        </p:tgtEl>
                                        <p:attrNameLst>
                                          <p:attrName>ppt_x</p:attrName>
                                        </p:attrNameLst>
                                      </p:cBhvr>
                                      <p:tavLst>
                                        <p:tav tm="0">
                                          <p:val>
                                            <p:strVal val="0-#ppt_w/2"/>
                                          </p:val>
                                        </p:tav>
                                        <p:tav tm="100000">
                                          <p:val>
                                            <p:strVal val="#ppt_x"/>
                                          </p:val>
                                        </p:tav>
                                      </p:tavLst>
                                    </p:anim>
                                    <p:anim calcmode="lin" valueType="num">
                                      <p:cBhvr additive="base">
                                        <p:cTn id="20"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3014"/>
                                        </p:tgtEl>
                                        <p:attrNameLst>
                                          <p:attrName>style.visibility</p:attrName>
                                        </p:attrNameLst>
                                      </p:cBhvr>
                                      <p:to>
                                        <p:strVal val="visible"/>
                                      </p:to>
                                    </p:set>
                                    <p:anim calcmode="lin" valueType="num">
                                      <p:cBhvr additive="base">
                                        <p:cTn id="30" dur="500" fill="hold"/>
                                        <p:tgtEl>
                                          <p:spTgt spid="43014"/>
                                        </p:tgtEl>
                                        <p:attrNameLst>
                                          <p:attrName>ppt_x</p:attrName>
                                        </p:attrNameLst>
                                      </p:cBhvr>
                                      <p:tavLst>
                                        <p:tav tm="0">
                                          <p:val>
                                            <p:strVal val="0-#ppt_w/2"/>
                                          </p:val>
                                        </p:tav>
                                        <p:tav tm="100000">
                                          <p:val>
                                            <p:strVal val="#ppt_x"/>
                                          </p:val>
                                        </p:tav>
                                      </p:tavLst>
                                    </p:anim>
                                    <p:anim calcmode="lin" valueType="num">
                                      <p:cBhvr additive="base">
                                        <p:cTn id="31"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3018"/>
                                        </p:tgtEl>
                                        <p:attrNameLst>
                                          <p:attrName>style.visibility</p:attrName>
                                        </p:attrNameLst>
                                      </p:cBhvr>
                                      <p:to>
                                        <p:strVal val="visible"/>
                                      </p:to>
                                    </p:set>
                                    <p:anim calcmode="lin" valueType="num">
                                      <p:cBhvr additive="base">
                                        <p:cTn id="41" dur="500" fill="hold"/>
                                        <p:tgtEl>
                                          <p:spTgt spid="43018"/>
                                        </p:tgtEl>
                                        <p:attrNameLst>
                                          <p:attrName>ppt_x</p:attrName>
                                        </p:attrNameLst>
                                      </p:cBhvr>
                                      <p:tavLst>
                                        <p:tav tm="0">
                                          <p:val>
                                            <p:strVal val="0-#ppt_w/2"/>
                                          </p:val>
                                        </p:tav>
                                        <p:tav tm="100000">
                                          <p:val>
                                            <p:strVal val="#ppt_x"/>
                                          </p:val>
                                        </p:tav>
                                      </p:tavLst>
                                    </p:anim>
                                    <p:anim calcmode="lin" valueType="num">
                                      <p:cBhvr additive="base">
                                        <p:cTn id="42" dur="500" fill="hold"/>
                                        <p:tgtEl>
                                          <p:spTgt spid="430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43019"/>
                                        </p:tgtEl>
                                        <p:attrNameLst>
                                          <p:attrName>style.visibility</p:attrName>
                                        </p:attrNameLst>
                                      </p:cBhvr>
                                      <p:to>
                                        <p:strVal val="visible"/>
                                      </p:to>
                                    </p:set>
                                    <p:animEffect transition="in" filter="barn(inHorizontal)">
                                      <p:cBhvr>
                                        <p:cTn id="47" dur="500"/>
                                        <p:tgtEl>
                                          <p:spTgt spid="4301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3020"/>
                                        </p:tgtEl>
                                        <p:attrNameLst>
                                          <p:attrName>style.visibility</p:attrName>
                                        </p:attrNameLst>
                                      </p:cBhvr>
                                      <p:to>
                                        <p:strVal val="visible"/>
                                      </p:to>
                                    </p:set>
                                    <p:animEffect transition="in" filter="randombar(horizontal)">
                                      <p:cBhvr>
                                        <p:cTn id="52"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P spid="43012" grpId="0" autoUpdateAnimBg="0"/>
      <p:bldP spid="43013" grpId="0" autoUpdateAnimBg="0"/>
      <p:bldP spid="43014" grpId="0" autoUpdateAnimBg="0"/>
      <p:bldP spid="43018" grpId="0" autoUpdateAnimBg="0"/>
      <p:bldP spid="430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AAB9B729-FE9D-4638-8556-032069AF9C81}" type="slidenum">
              <a:rPr lang="fr-FR"/>
              <a:pPr>
                <a:defRPr/>
              </a:pPr>
              <a:t>14</a:t>
            </a:fld>
            <a:endParaRPr lang="fr-FR"/>
          </a:p>
        </p:txBody>
      </p:sp>
      <p:sp>
        <p:nvSpPr>
          <p:cNvPr id="45059" name="Rectangle 3"/>
          <p:cNvSpPr>
            <a:spLocks noChangeArrowheads="1"/>
          </p:cNvSpPr>
          <p:nvPr/>
        </p:nvSpPr>
        <p:spPr bwMode="auto">
          <a:xfrm>
            <a:off x="3729038" y="0"/>
            <a:ext cx="1845377" cy="584775"/>
          </a:xfrm>
          <a:prstGeom prst="rect">
            <a:avLst/>
          </a:prstGeom>
          <a:noFill/>
          <a:ln w="9525">
            <a:noFill/>
            <a:miter lim="800000"/>
            <a:headEnd/>
            <a:tailEnd/>
          </a:ln>
        </p:spPr>
        <p:txBody>
          <a:bodyPr wrap="none">
            <a:spAutoFit/>
          </a:bodyPr>
          <a:lstStyle/>
          <a:p>
            <a:r>
              <a:rPr lang="fr-FR" sz="3200" b="1" dirty="0">
                <a:solidFill>
                  <a:schemeClr val="bg2"/>
                </a:solidFill>
                <a:latin typeface="FNACRegular-Bold" charset="0"/>
              </a:rPr>
              <a:t>La </a:t>
            </a:r>
            <a:r>
              <a:rPr lang="fr-FR" sz="3200" b="1" dirty="0" err="1">
                <a:solidFill>
                  <a:schemeClr val="bg2"/>
                </a:solidFill>
                <a:latin typeface="FNACRegular-Bold" charset="0"/>
              </a:rPr>
              <a:t>video</a:t>
            </a:r>
            <a:endParaRPr lang="fr-FR" sz="3200" b="1" dirty="0">
              <a:solidFill>
                <a:schemeClr val="bg2"/>
              </a:solidFill>
              <a:latin typeface="FNACRegular-Bold" charset="0"/>
            </a:endParaRPr>
          </a:p>
        </p:txBody>
      </p:sp>
      <p:sp>
        <p:nvSpPr>
          <p:cNvPr id="45060" name="Text Box 4"/>
          <p:cNvSpPr txBox="1">
            <a:spLocks noChangeArrowheads="1"/>
          </p:cNvSpPr>
          <p:nvPr/>
        </p:nvSpPr>
        <p:spPr bwMode="auto">
          <a:xfrm>
            <a:off x="0" y="914400"/>
            <a:ext cx="6228184" cy="769441"/>
          </a:xfrm>
          <a:prstGeom prst="rect">
            <a:avLst/>
          </a:prstGeom>
          <a:noFill/>
          <a:ln w="9525">
            <a:noFill/>
            <a:miter lim="800000"/>
            <a:headEnd/>
            <a:tailEnd/>
          </a:ln>
        </p:spPr>
        <p:txBody>
          <a:bodyPr wrap="square">
            <a:spAutoFit/>
          </a:bodyPr>
          <a:lstStyle/>
          <a:p>
            <a:pPr>
              <a:buClr>
                <a:schemeClr val="bg2"/>
              </a:buClr>
              <a:buFont typeface="Wingdings" pitchFamily="2" charset="2"/>
              <a:buChar char="v"/>
            </a:pPr>
            <a:r>
              <a:rPr lang="fr-FR" sz="1600" dirty="0">
                <a:solidFill>
                  <a:schemeClr val="bg1"/>
                </a:solidFill>
                <a:latin typeface="DIN-Regular" charset="0"/>
              </a:rPr>
              <a:t> </a:t>
            </a:r>
            <a:r>
              <a:rPr lang="fr-FR" sz="1400" dirty="0">
                <a:solidFill>
                  <a:schemeClr val="bg2"/>
                </a:solidFill>
                <a:latin typeface="Comic Sans MS" pitchFamily="66" charset="0"/>
              </a:rPr>
              <a:t>La télévision, TNT comprise, fait désormais partie du micro-ordinateur, par le biais d'une carte ( tuner ) qui permet de visionner plein écran et peut aussi l’enregistrer sur le disque dur</a:t>
            </a:r>
          </a:p>
        </p:txBody>
      </p:sp>
      <p:sp>
        <p:nvSpPr>
          <p:cNvPr id="45061" name="Text Box 5"/>
          <p:cNvSpPr txBox="1">
            <a:spLocks noChangeArrowheads="1"/>
          </p:cNvSpPr>
          <p:nvPr/>
        </p:nvSpPr>
        <p:spPr bwMode="auto">
          <a:xfrm>
            <a:off x="0" y="2276872"/>
            <a:ext cx="5410200" cy="1169551"/>
          </a:xfrm>
          <a:prstGeom prst="rect">
            <a:avLst/>
          </a:prstGeom>
          <a:noFill/>
          <a:ln w="9525">
            <a:noFill/>
            <a:miter lim="800000"/>
            <a:headEnd/>
            <a:tailEnd/>
          </a:ln>
        </p:spPr>
        <p:txBody>
          <a:bodyPr>
            <a:spAutoFit/>
          </a:bodyPr>
          <a:lstStyle/>
          <a:p>
            <a:pPr>
              <a:buClr>
                <a:schemeClr val="bg2"/>
              </a:buClr>
              <a:buFont typeface="Wingdings" pitchFamily="2" charset="2"/>
              <a:buChar char="Ø"/>
            </a:pPr>
            <a:r>
              <a:rPr lang="fr-FR" sz="1400" dirty="0">
                <a:solidFill>
                  <a:schemeClr val="bg2"/>
                </a:solidFill>
                <a:latin typeface="Comic Sans MS" pitchFamily="66" charset="0"/>
              </a:rPr>
              <a:t> Les </a:t>
            </a:r>
            <a:r>
              <a:rPr lang="fr-FR" sz="1400" dirty="0" smtClean="0">
                <a:solidFill>
                  <a:schemeClr val="bg2"/>
                </a:solidFill>
                <a:latin typeface="Comic Sans MS" pitchFamily="66" charset="0"/>
              </a:rPr>
              <a:t>DVD et Blue Ray </a:t>
            </a:r>
            <a:r>
              <a:rPr lang="fr-FR" sz="1400" dirty="0">
                <a:solidFill>
                  <a:schemeClr val="bg2"/>
                </a:solidFill>
                <a:latin typeface="Comic Sans MS" pitchFamily="66" charset="0"/>
              </a:rPr>
              <a:t>permettent une restitution plein écran, fluide et de qualité, tant sur l’écran de l’ordinateur que sur celui d’un téléviseur, voire d’un </a:t>
            </a:r>
            <a:r>
              <a:rPr lang="fr-FR" sz="1400" dirty="0" smtClean="0">
                <a:solidFill>
                  <a:schemeClr val="bg2"/>
                </a:solidFill>
                <a:latin typeface="Comic Sans MS" pitchFamily="66" charset="0"/>
              </a:rPr>
              <a:t>vidéoprojecteur, relié DVI,.</a:t>
            </a:r>
            <a:r>
              <a:rPr lang="fr-FR" sz="1400" dirty="0">
                <a:solidFill>
                  <a:schemeClr val="bg2"/>
                </a:solidFill>
                <a:latin typeface="Comic Sans MS" pitchFamily="66" charset="0"/>
              </a:rPr>
              <a:t/>
            </a:r>
            <a:br>
              <a:rPr lang="fr-FR" sz="1400" dirty="0">
                <a:solidFill>
                  <a:schemeClr val="bg2"/>
                </a:solidFill>
                <a:latin typeface="Comic Sans MS" pitchFamily="66" charset="0"/>
              </a:rPr>
            </a:br>
            <a:r>
              <a:rPr lang="fr-FR" sz="1400" dirty="0">
                <a:solidFill>
                  <a:schemeClr val="bg2"/>
                </a:solidFill>
                <a:latin typeface="Comic Sans MS" pitchFamily="66" charset="0"/>
              </a:rPr>
              <a:t>Mieux encore, en tout numérique via la prise </a:t>
            </a:r>
            <a:r>
              <a:rPr lang="fr-FR" sz="1400" dirty="0" smtClean="0">
                <a:solidFill>
                  <a:schemeClr val="bg2"/>
                </a:solidFill>
                <a:latin typeface="Comic Sans MS" pitchFamily="66" charset="0"/>
              </a:rPr>
              <a:t>HDMI</a:t>
            </a:r>
            <a:r>
              <a:rPr lang="fr-FR" sz="1400" dirty="0">
                <a:solidFill>
                  <a:schemeClr val="bg2"/>
                </a:solidFill>
                <a:latin typeface="Comic Sans MS" pitchFamily="66" charset="0"/>
              </a:rPr>
              <a:t>. </a:t>
            </a:r>
            <a:endParaRPr lang="fr-FR" sz="1400" dirty="0" smtClean="0">
              <a:solidFill>
                <a:schemeClr val="bg2"/>
              </a:solidFill>
              <a:latin typeface="Comic Sans MS" pitchFamily="66" charset="0"/>
            </a:endParaRPr>
          </a:p>
          <a:p>
            <a:pPr>
              <a:buClr>
                <a:schemeClr val="bg2"/>
              </a:buClr>
              <a:buFont typeface="Wingdings" pitchFamily="2" charset="2"/>
              <a:buChar char="Ø"/>
            </a:pPr>
            <a:r>
              <a:rPr lang="fr-FR" sz="1400" dirty="0" smtClean="0">
                <a:solidFill>
                  <a:schemeClr val="bg2"/>
                </a:solidFill>
                <a:latin typeface="Comic Sans MS" pitchFamily="66" charset="0"/>
              </a:rPr>
              <a:t>Le VGA est complétement dépassé interface </a:t>
            </a:r>
            <a:r>
              <a:rPr lang="fr-FR" sz="1400" dirty="0">
                <a:solidFill>
                  <a:srgbClr val="FF0000"/>
                </a:solidFill>
              </a:rPr>
              <a:t>D-</a:t>
            </a:r>
            <a:r>
              <a:rPr lang="fr-FR" sz="1400" dirty="0" err="1">
                <a:solidFill>
                  <a:srgbClr val="FF0000"/>
                </a:solidFill>
              </a:rPr>
              <a:t>sub</a:t>
            </a:r>
            <a:r>
              <a:rPr lang="fr-FR" sz="1400" dirty="0">
                <a:solidFill>
                  <a:srgbClr val="FF0000"/>
                </a:solidFill>
              </a:rPr>
              <a:t> 15</a:t>
            </a:r>
            <a:r>
              <a:rPr lang="fr-FR" sz="1400" dirty="0"/>
              <a:t>.</a:t>
            </a:r>
            <a:r>
              <a:rPr lang="fr-FR" sz="1400" dirty="0" smtClean="0">
                <a:solidFill>
                  <a:schemeClr val="bg2"/>
                </a:solidFill>
                <a:latin typeface="Comic Sans MS" pitchFamily="66" charset="0"/>
              </a:rPr>
              <a:t> </a:t>
            </a:r>
            <a:endParaRPr lang="fr-FR" sz="1400" dirty="0">
              <a:solidFill>
                <a:schemeClr val="bg2"/>
              </a:solidFill>
              <a:latin typeface="Comic Sans MS" pitchFamily="66" charset="0"/>
            </a:endParaRPr>
          </a:p>
        </p:txBody>
      </p:sp>
      <p:sp>
        <p:nvSpPr>
          <p:cNvPr id="45062" name="Text Box 6"/>
          <p:cNvSpPr txBox="1">
            <a:spLocks noChangeArrowheads="1"/>
          </p:cNvSpPr>
          <p:nvPr/>
        </p:nvSpPr>
        <p:spPr bwMode="auto">
          <a:xfrm>
            <a:off x="8194" y="4652114"/>
            <a:ext cx="5181600" cy="1446550"/>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600" dirty="0">
                <a:solidFill>
                  <a:schemeClr val="bg1"/>
                </a:solidFill>
                <a:latin typeface="DIN-Regular" charset="0"/>
              </a:rPr>
              <a:t> </a:t>
            </a:r>
            <a:r>
              <a:rPr lang="fr-FR" sz="1400" dirty="0">
                <a:solidFill>
                  <a:schemeClr val="bg2"/>
                </a:solidFill>
                <a:latin typeface="Comic Sans MS" pitchFamily="66" charset="0"/>
              </a:rPr>
              <a:t>Parmi tous les types de </a:t>
            </a:r>
            <a:r>
              <a:rPr lang="fr-FR" sz="1400" dirty="0" smtClean="0">
                <a:solidFill>
                  <a:schemeClr val="bg2"/>
                </a:solidFill>
                <a:latin typeface="Comic Sans MS" pitchFamily="66" charset="0"/>
              </a:rPr>
              <a:t>connexions qui disparaissent l’ IEEE1394</a:t>
            </a:r>
            <a:r>
              <a:rPr lang="fr-FR" sz="1400" dirty="0">
                <a:solidFill>
                  <a:schemeClr val="bg2"/>
                </a:solidFill>
                <a:latin typeface="Comic Sans MS" pitchFamily="66" charset="0"/>
              </a:rPr>
              <a:t>, aussi baptisé FireWire par Apple, son inventeur, ou </a:t>
            </a:r>
            <a:r>
              <a:rPr lang="fr-FR" sz="1400" dirty="0" err="1">
                <a:solidFill>
                  <a:schemeClr val="bg2"/>
                </a:solidFill>
                <a:latin typeface="Comic Sans MS" pitchFamily="66" charset="0"/>
              </a:rPr>
              <a:t>i.Link</a:t>
            </a:r>
            <a:r>
              <a:rPr lang="fr-FR" sz="1400" dirty="0">
                <a:solidFill>
                  <a:schemeClr val="bg2"/>
                </a:solidFill>
                <a:latin typeface="Comic Sans MS" pitchFamily="66" charset="0"/>
              </a:rPr>
              <a:t> par Sony, </a:t>
            </a:r>
            <a:r>
              <a:rPr lang="fr-FR" sz="1400" dirty="0" smtClean="0">
                <a:solidFill>
                  <a:schemeClr val="bg2"/>
                </a:solidFill>
                <a:latin typeface="Comic Sans MS" pitchFamily="66" charset="0"/>
              </a:rPr>
              <a:t>utilisé comme </a:t>
            </a:r>
            <a:r>
              <a:rPr lang="fr-FR" sz="1400" dirty="0">
                <a:solidFill>
                  <a:schemeClr val="bg2"/>
                </a:solidFill>
                <a:latin typeface="Comic Sans MS" pitchFamily="66" charset="0"/>
              </a:rPr>
              <a:t>liaison miracle pour </a:t>
            </a:r>
            <a:r>
              <a:rPr lang="fr-FR" sz="1400" dirty="0" err="1" smtClean="0">
                <a:solidFill>
                  <a:schemeClr val="bg2"/>
                </a:solidFill>
                <a:latin typeface="Comic Sans MS" pitchFamily="66" charset="0"/>
              </a:rPr>
              <a:t>acquérirde</a:t>
            </a:r>
            <a:r>
              <a:rPr lang="fr-FR" sz="1400" dirty="0" smtClean="0">
                <a:solidFill>
                  <a:schemeClr val="bg2"/>
                </a:solidFill>
                <a:latin typeface="Comic Sans MS" pitchFamily="66" charset="0"/>
              </a:rPr>
              <a:t> </a:t>
            </a:r>
            <a:r>
              <a:rPr lang="fr-FR" sz="1400" dirty="0">
                <a:solidFill>
                  <a:schemeClr val="bg2"/>
                </a:solidFill>
                <a:latin typeface="Comic Sans MS" pitchFamily="66" charset="0"/>
              </a:rPr>
              <a:t>la vidéo numérique ( de votre caméscope par exemple ).</a:t>
            </a:r>
          </a:p>
          <a:p>
            <a:endParaRPr lang="fr-FR" sz="1600" dirty="0">
              <a:solidFill>
                <a:schemeClr val="bg2"/>
              </a:solidFill>
              <a:latin typeface="Comic Sans MS" pitchFamily="66" charset="0"/>
            </a:endParaRPr>
          </a:p>
        </p:txBody>
      </p:sp>
      <p:grpSp>
        <p:nvGrpSpPr>
          <p:cNvPr id="2" name="Group 9"/>
          <p:cNvGrpSpPr>
            <a:grpSpLocks/>
          </p:cNvGrpSpPr>
          <p:nvPr/>
        </p:nvGrpSpPr>
        <p:grpSpPr bwMode="auto">
          <a:xfrm>
            <a:off x="6324600" y="228600"/>
            <a:ext cx="2400300" cy="2400300"/>
            <a:chOff x="3984" y="240"/>
            <a:chExt cx="1512" cy="1512"/>
          </a:xfrm>
        </p:grpSpPr>
        <p:pic>
          <p:nvPicPr>
            <p:cNvPr id="18443" name="Picture 7" descr="C:\Documents and Settings\Propriétaire\Mes documents\Capimmec\images\carte tun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84" y="240"/>
              <a:ext cx="1512" cy="1512"/>
            </a:xfrm>
            <a:prstGeom prst="rect">
              <a:avLst/>
            </a:prstGeom>
            <a:noFill/>
            <a:ln w="9525">
              <a:noFill/>
              <a:miter lim="800000"/>
              <a:headEnd/>
              <a:tailEnd/>
            </a:ln>
          </p:spPr>
        </p:pic>
        <p:sp>
          <p:nvSpPr>
            <p:cNvPr id="18444" name="Text Box 8"/>
            <p:cNvSpPr txBox="1">
              <a:spLocks noChangeArrowheads="1"/>
            </p:cNvSpPr>
            <p:nvPr/>
          </p:nvSpPr>
          <p:spPr bwMode="auto">
            <a:xfrm>
              <a:off x="4358" y="1447"/>
              <a:ext cx="617" cy="192"/>
            </a:xfrm>
            <a:prstGeom prst="rect">
              <a:avLst/>
            </a:prstGeom>
            <a:noFill/>
            <a:ln w="9525">
              <a:noFill/>
              <a:miter lim="800000"/>
              <a:headEnd/>
              <a:tailEnd/>
            </a:ln>
          </p:spPr>
          <p:txBody>
            <a:bodyPr wrap="none">
              <a:spAutoFit/>
            </a:bodyPr>
            <a:lstStyle/>
            <a:p>
              <a:r>
                <a:rPr lang="fr-FR" sz="1400" dirty="0">
                  <a:solidFill>
                    <a:schemeClr val="bg2"/>
                  </a:solidFill>
                </a:rPr>
                <a:t>Carte tuner</a:t>
              </a:r>
            </a:p>
          </p:txBody>
        </p:sp>
      </p:grpSp>
      <p:pic>
        <p:nvPicPr>
          <p:cNvPr id="45066" name="Picture 10" descr="C:\Documents and Settings\Propriétaire\Mes documents\Capimmec\images\firewire_4p-6p.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39000" y="4495800"/>
            <a:ext cx="1371600" cy="1371600"/>
          </a:xfrm>
          <a:prstGeom prst="rect">
            <a:avLst/>
          </a:prstGeom>
          <a:noFill/>
          <a:ln w="9525">
            <a:noFill/>
            <a:miter lim="800000"/>
            <a:headEnd/>
            <a:tailEnd/>
          </a:ln>
        </p:spPr>
      </p:pic>
      <p:pic>
        <p:nvPicPr>
          <p:cNvPr id="45067" name="Picture 11" descr="C:\Documents and Settings\Propriétaire\Mes documents\Capimmec\images\prises video.jpg"/>
          <p:cNvPicPr>
            <a:picLocks noChangeAspect="1" noChangeArrowheads="1"/>
          </p:cNvPicPr>
          <p:nvPr/>
        </p:nvPicPr>
        <p:blipFill>
          <a:blip r:embed="rId5" cstate="print"/>
          <a:srcRect/>
          <a:stretch>
            <a:fillRect/>
          </a:stretch>
        </p:blipFill>
        <p:spPr bwMode="auto">
          <a:xfrm>
            <a:off x="5791200" y="2963863"/>
            <a:ext cx="3200400" cy="1054100"/>
          </a:xfrm>
          <a:prstGeom prst="rect">
            <a:avLst/>
          </a:prstGeom>
          <a:noFill/>
          <a:ln w="9525">
            <a:noFill/>
            <a:miter lim="800000"/>
            <a:headEnd/>
            <a:tailEnd/>
          </a:ln>
        </p:spPr>
      </p:pic>
      <p:pic>
        <p:nvPicPr>
          <p:cNvPr id="18442" name="Picture 16" descr="https://www.cim26.net/local/cache-vignettes/L115xH146/siteon0-dc90f.gif?1534399052"/>
          <p:cNvPicPr>
            <a:picLocks noChangeAspect="1" noChangeArrowheads="1"/>
          </p:cNvPicPr>
          <p:nvPr/>
        </p:nvPicPr>
        <p:blipFill>
          <a:blip r:embed="rId6" cstate="print"/>
          <a:srcRect/>
          <a:stretch>
            <a:fillRect/>
          </a:stretch>
        </p:blipFill>
        <p:spPr bwMode="auto">
          <a:xfrm>
            <a:off x="179388" y="5805488"/>
            <a:ext cx="720725" cy="914400"/>
          </a:xfrm>
          <a:prstGeom prst="rect">
            <a:avLst/>
          </a:prstGeom>
          <a:noFill/>
          <a:ln w="9525">
            <a:noFill/>
            <a:miter lim="800000"/>
            <a:headEnd/>
            <a:tailEnd/>
          </a:ln>
        </p:spPr>
      </p:pic>
      <p:pic>
        <p:nvPicPr>
          <p:cNvPr id="1026" name="Picture 2" descr="C:\Users\tjean\AppData\Local\Microsoft\Windows\INetCache\IE\R0Z9U446\1024px-VGA_port[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9912" y="3475092"/>
            <a:ext cx="1016784" cy="762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ppt_x"/>
                                          </p:val>
                                        </p:tav>
                                        <p:tav tm="100000">
                                          <p:val>
                                            <p:strVal val="#ppt_x"/>
                                          </p:val>
                                        </p:tav>
                                      </p:tavLst>
                                    </p:anim>
                                    <p:anim calcmode="lin" valueType="num">
                                      <p:cBhvr additive="base">
                                        <p:cTn id="8" dur="500" fill="hold"/>
                                        <p:tgtEl>
                                          <p:spTgt spid="4505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fill="hold"/>
                                        <p:tgtEl>
                                          <p:spTgt spid="45060"/>
                                        </p:tgtEl>
                                        <p:attrNameLst>
                                          <p:attrName>ppt_x</p:attrName>
                                        </p:attrNameLst>
                                      </p:cBhvr>
                                      <p:tavLst>
                                        <p:tav tm="0">
                                          <p:val>
                                            <p:strVal val="0-#ppt_w/2"/>
                                          </p:val>
                                        </p:tav>
                                        <p:tav tm="100000">
                                          <p:val>
                                            <p:strVal val="#ppt_x"/>
                                          </p:val>
                                        </p:tav>
                                      </p:tavLst>
                                    </p:anim>
                                    <p:anim calcmode="lin" valueType="num">
                                      <p:cBhvr additive="base">
                                        <p:cTn id="14"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5061"/>
                                        </p:tgtEl>
                                        <p:attrNameLst>
                                          <p:attrName>style.visibility</p:attrName>
                                        </p:attrNameLst>
                                      </p:cBhvr>
                                      <p:to>
                                        <p:strVal val="visible"/>
                                      </p:to>
                                    </p:set>
                                    <p:anim calcmode="lin" valueType="num">
                                      <p:cBhvr additive="base">
                                        <p:cTn id="24" dur="500" fill="hold"/>
                                        <p:tgtEl>
                                          <p:spTgt spid="45061"/>
                                        </p:tgtEl>
                                        <p:attrNameLst>
                                          <p:attrName>ppt_x</p:attrName>
                                        </p:attrNameLst>
                                      </p:cBhvr>
                                      <p:tavLst>
                                        <p:tav tm="0">
                                          <p:val>
                                            <p:strVal val="0-#ppt_w/2"/>
                                          </p:val>
                                        </p:tav>
                                        <p:tav tm="100000">
                                          <p:val>
                                            <p:strVal val="#ppt_x"/>
                                          </p:val>
                                        </p:tav>
                                      </p:tavLst>
                                    </p:anim>
                                    <p:anim calcmode="lin" valueType="num">
                                      <p:cBhvr additive="base">
                                        <p:cTn id="25"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45067"/>
                                        </p:tgtEl>
                                        <p:attrNameLst>
                                          <p:attrName>style.visibility</p:attrName>
                                        </p:attrNameLst>
                                      </p:cBhvr>
                                      <p:to>
                                        <p:strVal val="visible"/>
                                      </p:to>
                                    </p:set>
                                    <p:animEffect transition="in" filter="barn(inHorizontal)">
                                      <p:cBhvr>
                                        <p:cTn id="30" dur="500"/>
                                        <p:tgtEl>
                                          <p:spTgt spid="4506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 calcmode="lin" valueType="num">
                                      <p:cBhvr additive="base">
                                        <p:cTn id="35" dur="500" fill="hold"/>
                                        <p:tgtEl>
                                          <p:spTgt spid="45062"/>
                                        </p:tgtEl>
                                        <p:attrNameLst>
                                          <p:attrName>ppt_x</p:attrName>
                                        </p:attrNameLst>
                                      </p:cBhvr>
                                      <p:tavLst>
                                        <p:tav tm="0">
                                          <p:val>
                                            <p:strVal val="0-#ppt_w/2"/>
                                          </p:val>
                                        </p:tav>
                                        <p:tav tm="100000">
                                          <p:val>
                                            <p:strVal val="#ppt_x"/>
                                          </p:val>
                                        </p:tav>
                                      </p:tavLst>
                                    </p:anim>
                                    <p:anim calcmode="lin" valueType="num">
                                      <p:cBhvr additive="base">
                                        <p:cTn id="36" dur="500" fill="hold"/>
                                        <p:tgtEl>
                                          <p:spTgt spid="4506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45066"/>
                                        </p:tgtEl>
                                        <p:attrNameLst>
                                          <p:attrName>style.visibility</p:attrName>
                                        </p:attrNameLst>
                                      </p:cBhvr>
                                      <p:to>
                                        <p:strVal val="visible"/>
                                      </p:to>
                                    </p:set>
                                    <p:animEffect transition="in" filter="barn(inHorizontal)">
                                      <p:cBhvr>
                                        <p:cTn id="41" dur="5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0" grpId="0" autoUpdateAnimBg="0"/>
      <p:bldP spid="45061" grpId="0" autoUpdateAnimBg="0"/>
      <p:bldP spid="4506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CE408AF1-F183-4F66-A48F-D1FA9DA62BC9}" type="slidenum">
              <a:rPr lang="fr-FR"/>
              <a:pPr>
                <a:defRPr/>
              </a:pPr>
              <a:t>15</a:t>
            </a:fld>
            <a:endParaRPr lang="fr-FR"/>
          </a:p>
        </p:txBody>
      </p:sp>
      <p:sp>
        <p:nvSpPr>
          <p:cNvPr id="49155" name="Rectangle 3"/>
          <p:cNvSpPr>
            <a:spLocks noChangeArrowheads="1"/>
          </p:cNvSpPr>
          <p:nvPr/>
        </p:nvSpPr>
        <p:spPr bwMode="auto">
          <a:xfrm>
            <a:off x="2278063" y="0"/>
            <a:ext cx="5311069" cy="584775"/>
          </a:xfrm>
          <a:prstGeom prst="rect">
            <a:avLst/>
          </a:prstGeom>
          <a:noFill/>
          <a:ln w="9525">
            <a:noFill/>
            <a:miter lim="800000"/>
            <a:headEnd/>
            <a:tailEnd/>
          </a:ln>
        </p:spPr>
        <p:txBody>
          <a:bodyPr wrap="none">
            <a:spAutoFit/>
          </a:bodyPr>
          <a:lstStyle/>
          <a:p>
            <a:r>
              <a:rPr lang="fr-FR" sz="3200" b="1" dirty="0">
                <a:solidFill>
                  <a:schemeClr val="bg2"/>
                </a:solidFill>
                <a:latin typeface="Comic Sans MS" pitchFamily="66" charset="0"/>
              </a:rPr>
              <a:t>Le système d'exploitation</a:t>
            </a:r>
          </a:p>
        </p:txBody>
      </p:sp>
      <p:sp>
        <p:nvSpPr>
          <p:cNvPr id="49156" name="Text Box 4"/>
          <p:cNvSpPr txBox="1">
            <a:spLocks noChangeArrowheads="1"/>
          </p:cNvSpPr>
          <p:nvPr/>
        </p:nvSpPr>
        <p:spPr bwMode="auto">
          <a:xfrm>
            <a:off x="0" y="762000"/>
            <a:ext cx="7236296" cy="584775"/>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800" dirty="0"/>
              <a:t> </a:t>
            </a:r>
            <a:r>
              <a:rPr lang="fr-FR" sz="1400" dirty="0">
                <a:solidFill>
                  <a:schemeClr val="bg2"/>
                </a:solidFill>
                <a:latin typeface="Comic Sans MS" pitchFamily="66" charset="0"/>
              </a:rPr>
              <a:t>Vous n'aurez pratiquement pas le choix du système d'exploitation puisque </a:t>
            </a:r>
            <a:r>
              <a:rPr lang="fr-FR" sz="1400" b="1" dirty="0">
                <a:solidFill>
                  <a:schemeClr val="bg2"/>
                </a:solidFill>
                <a:latin typeface="Comic Sans MS" pitchFamily="66" charset="0"/>
              </a:rPr>
              <a:t>plus</a:t>
            </a:r>
          </a:p>
          <a:p>
            <a:pPr>
              <a:buClr>
                <a:srgbClr val="FFFF00"/>
              </a:buClr>
              <a:buFont typeface="Wingdings" pitchFamily="2" charset="2"/>
              <a:buNone/>
            </a:pPr>
            <a:r>
              <a:rPr lang="fr-FR" sz="1400" b="1" dirty="0">
                <a:solidFill>
                  <a:schemeClr val="bg2"/>
                </a:solidFill>
                <a:latin typeface="Comic Sans MS" pitchFamily="66" charset="0"/>
              </a:rPr>
              <a:t>de </a:t>
            </a:r>
            <a:r>
              <a:rPr lang="fr-FR" sz="1400" b="1" dirty="0" smtClean="0">
                <a:solidFill>
                  <a:schemeClr val="bg2"/>
                </a:solidFill>
                <a:latin typeface="Comic Sans MS" pitchFamily="66" charset="0"/>
              </a:rPr>
              <a:t>97% </a:t>
            </a:r>
            <a:r>
              <a:rPr lang="fr-FR" sz="1400" b="1" dirty="0">
                <a:solidFill>
                  <a:schemeClr val="bg2"/>
                </a:solidFill>
                <a:latin typeface="Comic Sans MS" pitchFamily="66" charset="0"/>
              </a:rPr>
              <a:t>des PC sont livrés avec Windows </a:t>
            </a:r>
            <a:r>
              <a:rPr lang="fr-FR" sz="1400" b="1" dirty="0" smtClean="0">
                <a:solidFill>
                  <a:schemeClr val="bg2"/>
                </a:solidFill>
                <a:latin typeface="Comic Sans MS" pitchFamily="66" charset="0"/>
              </a:rPr>
              <a:t>déjà </a:t>
            </a:r>
            <a:r>
              <a:rPr lang="fr-FR" sz="1400" b="1" dirty="0">
                <a:solidFill>
                  <a:schemeClr val="bg2"/>
                </a:solidFill>
                <a:latin typeface="Comic Sans MS" pitchFamily="66" charset="0"/>
              </a:rPr>
              <a:t>installé.</a:t>
            </a:r>
          </a:p>
        </p:txBody>
      </p:sp>
      <p:sp>
        <p:nvSpPr>
          <p:cNvPr id="49157" name="Text Box 5"/>
          <p:cNvSpPr txBox="1">
            <a:spLocks noChangeArrowheads="1"/>
          </p:cNvSpPr>
          <p:nvPr/>
        </p:nvSpPr>
        <p:spPr bwMode="auto">
          <a:xfrm>
            <a:off x="0" y="1676400"/>
            <a:ext cx="6759575" cy="1200329"/>
          </a:xfrm>
          <a:prstGeom prst="rect">
            <a:avLst/>
          </a:prstGeom>
          <a:noFill/>
          <a:ln w="9525">
            <a:noFill/>
            <a:miter lim="800000"/>
            <a:headEnd/>
            <a:tailEnd/>
          </a:ln>
        </p:spPr>
        <p:txBody>
          <a:bodyPr>
            <a:spAutoFit/>
          </a:bodyPr>
          <a:lstStyle/>
          <a:p>
            <a:pPr>
              <a:spcBef>
                <a:spcPct val="50000"/>
              </a:spcBef>
              <a:buClr>
                <a:schemeClr val="accent1"/>
              </a:buClr>
              <a:buFont typeface="Wingdings" pitchFamily="2" charset="2"/>
              <a:buChar char="Ø"/>
            </a:pPr>
            <a:r>
              <a:rPr lang="fr-FR" sz="1600" dirty="0"/>
              <a:t> </a:t>
            </a:r>
            <a:r>
              <a:rPr lang="fr-FR" sz="1400" dirty="0">
                <a:solidFill>
                  <a:schemeClr val="bg2"/>
                </a:solidFill>
                <a:latin typeface="Comic Sans MS" pitchFamily="66" charset="0"/>
              </a:rPr>
              <a:t>Par ailleurs les PC de marque ne sont pas livrés avec le cd d'installation </a:t>
            </a:r>
            <a:r>
              <a:rPr lang="fr-FR" sz="1400" dirty="0" smtClean="0">
                <a:solidFill>
                  <a:schemeClr val="bg2"/>
                </a:solidFill>
                <a:latin typeface="Comic Sans MS" pitchFamily="66" charset="0"/>
              </a:rPr>
              <a:t>ce </a:t>
            </a:r>
            <a:r>
              <a:rPr lang="fr-FR" sz="1400" dirty="0">
                <a:solidFill>
                  <a:schemeClr val="bg2"/>
                </a:solidFill>
                <a:latin typeface="Comic Sans MS" pitchFamily="66" charset="0"/>
              </a:rPr>
              <a:t>qui est un inconvénient en cas de </a:t>
            </a:r>
            <a:r>
              <a:rPr lang="fr-FR" sz="1400" dirty="0" smtClean="0">
                <a:solidFill>
                  <a:schemeClr val="bg2"/>
                </a:solidFill>
                <a:latin typeface="Comic Sans MS" pitchFamily="66" charset="0"/>
              </a:rPr>
              <a:t>problèmes. En </a:t>
            </a:r>
            <a:r>
              <a:rPr lang="fr-FR" sz="1400" dirty="0">
                <a:solidFill>
                  <a:schemeClr val="bg2"/>
                </a:solidFill>
                <a:latin typeface="Comic Sans MS" pitchFamily="66" charset="0"/>
              </a:rPr>
              <a:t>effet celui-ci et les autres logiciels </a:t>
            </a:r>
            <a:r>
              <a:rPr lang="fr-FR" sz="1400" dirty="0" smtClean="0">
                <a:solidFill>
                  <a:schemeClr val="bg2"/>
                </a:solidFill>
                <a:latin typeface="Comic Sans MS" pitchFamily="66" charset="0"/>
              </a:rPr>
              <a:t>préinstallés </a:t>
            </a:r>
            <a:r>
              <a:rPr lang="fr-FR" sz="1400" dirty="0">
                <a:solidFill>
                  <a:schemeClr val="bg2"/>
                </a:solidFill>
                <a:latin typeface="Comic Sans MS" pitchFamily="66" charset="0"/>
              </a:rPr>
              <a:t>sont compressés et stockés sur une partition du disque dur ce qui oblige à graver des cd de réinstallation si on veut éviter les problèmes en cas de crash du disque </a:t>
            </a:r>
            <a:r>
              <a:rPr lang="fr-FR" sz="1400" dirty="0" smtClean="0">
                <a:solidFill>
                  <a:schemeClr val="bg2"/>
                </a:solidFill>
                <a:latin typeface="Comic Sans MS" pitchFamily="66" charset="0"/>
              </a:rPr>
              <a:t>dur. (Partition RECOVERY)</a:t>
            </a:r>
            <a:endParaRPr lang="fr-FR" sz="1400" dirty="0">
              <a:solidFill>
                <a:schemeClr val="bg2"/>
              </a:solidFill>
              <a:latin typeface="Comic Sans MS" pitchFamily="66" charset="0"/>
            </a:endParaRPr>
          </a:p>
        </p:txBody>
      </p:sp>
      <p:sp>
        <p:nvSpPr>
          <p:cNvPr id="49158" name="Text Box 6"/>
          <p:cNvSpPr txBox="1">
            <a:spLocks noChangeArrowheads="1"/>
          </p:cNvSpPr>
          <p:nvPr/>
        </p:nvSpPr>
        <p:spPr bwMode="auto">
          <a:xfrm>
            <a:off x="0" y="3260725"/>
            <a:ext cx="7254875" cy="553998"/>
          </a:xfrm>
          <a:prstGeom prst="rect">
            <a:avLst/>
          </a:prstGeom>
          <a:noFill/>
          <a:ln w="9525">
            <a:noFill/>
            <a:miter lim="800000"/>
            <a:headEnd/>
            <a:tailEnd/>
          </a:ln>
        </p:spPr>
        <p:txBody>
          <a:bodyPr>
            <a:spAutoFit/>
          </a:bodyPr>
          <a:lstStyle/>
          <a:p>
            <a:pPr>
              <a:buClr>
                <a:schemeClr val="bg2"/>
              </a:buClr>
              <a:buFont typeface="Wingdings" pitchFamily="2" charset="2"/>
              <a:buChar char="Ø"/>
            </a:pPr>
            <a:r>
              <a:rPr lang="fr-FR" sz="1600" dirty="0"/>
              <a:t> </a:t>
            </a:r>
            <a:r>
              <a:rPr lang="fr-FR" sz="1400" dirty="0">
                <a:solidFill>
                  <a:schemeClr val="bg2"/>
                </a:solidFill>
                <a:latin typeface="Comic Sans MS" pitchFamily="66" charset="0"/>
              </a:rPr>
              <a:t>Ce n'est pas le cas des PC achetés chez un assembleur qui sont eux livrés avec les CD des logiciels installés dont celui de </a:t>
            </a:r>
            <a:r>
              <a:rPr lang="fr-FR" sz="1400" dirty="0" smtClean="0">
                <a:solidFill>
                  <a:schemeClr val="bg2"/>
                </a:solidFill>
                <a:latin typeface="Comic Sans MS" pitchFamily="66" charset="0"/>
              </a:rPr>
              <a:t>Windows, Si ce n’est pas le Cas, Exigez le.</a:t>
            </a:r>
            <a:endParaRPr lang="fr-FR" sz="1400" dirty="0">
              <a:solidFill>
                <a:schemeClr val="bg2"/>
              </a:solidFill>
              <a:latin typeface="Comic Sans MS" pitchFamily="66" charset="0"/>
            </a:endParaRPr>
          </a:p>
        </p:txBody>
      </p:sp>
      <p:sp>
        <p:nvSpPr>
          <p:cNvPr id="49159" name="Text Box 7"/>
          <p:cNvSpPr txBox="1">
            <a:spLocks noChangeArrowheads="1"/>
          </p:cNvSpPr>
          <p:nvPr/>
        </p:nvSpPr>
        <p:spPr bwMode="auto">
          <a:xfrm>
            <a:off x="-15875" y="4335463"/>
            <a:ext cx="6797675" cy="984885"/>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600" dirty="0"/>
              <a:t> </a:t>
            </a:r>
            <a:r>
              <a:rPr lang="fr-FR" sz="1400" dirty="0">
                <a:solidFill>
                  <a:schemeClr val="bg2"/>
                </a:solidFill>
                <a:latin typeface="Comic Sans MS" pitchFamily="66" charset="0"/>
              </a:rPr>
              <a:t>Attention : Dans la plupart des cas le système d'exploitation installé est une version OEM qui sera liée à votre </a:t>
            </a:r>
            <a:r>
              <a:rPr lang="fr-FR" sz="1400" dirty="0" smtClean="0">
                <a:solidFill>
                  <a:schemeClr val="bg2"/>
                </a:solidFill>
                <a:latin typeface="Comic Sans MS" pitchFamily="66" charset="0"/>
              </a:rPr>
              <a:t>ordinateur si </a:t>
            </a:r>
            <a:r>
              <a:rPr lang="fr-FR" sz="1400" dirty="0">
                <a:solidFill>
                  <a:schemeClr val="bg2"/>
                </a:solidFill>
                <a:latin typeface="Comic Sans MS" pitchFamily="66" charset="0"/>
              </a:rPr>
              <a:t>vous changez par exemple la carte mère </a:t>
            </a:r>
            <a:r>
              <a:rPr lang="fr-FR" sz="1400" b="1" dirty="0">
                <a:solidFill>
                  <a:schemeClr val="bg2"/>
                </a:solidFill>
                <a:latin typeface="Comic Sans MS" pitchFamily="66" charset="0"/>
              </a:rPr>
              <a:t>il vous faudra </a:t>
            </a:r>
            <a:r>
              <a:rPr lang="fr-FR" sz="1400" b="1" dirty="0" smtClean="0">
                <a:solidFill>
                  <a:schemeClr val="bg2"/>
                </a:solidFill>
                <a:latin typeface="Comic Sans MS" pitchFamily="66" charset="0"/>
              </a:rPr>
              <a:t>dans la plus part des cas </a:t>
            </a:r>
            <a:r>
              <a:rPr lang="fr-FR" sz="1400" b="1" dirty="0">
                <a:solidFill>
                  <a:schemeClr val="bg2"/>
                </a:solidFill>
                <a:latin typeface="Comic Sans MS" pitchFamily="66" charset="0"/>
              </a:rPr>
              <a:t>le racheter !</a:t>
            </a:r>
            <a:r>
              <a:rPr lang="fr-FR" sz="1400" dirty="0">
                <a:solidFill>
                  <a:schemeClr val="bg2"/>
                </a:solidFill>
                <a:latin typeface="Comic Sans MS" pitchFamily="66" charset="0"/>
              </a:rPr>
              <a:t> ( une centaine d'euros )</a:t>
            </a:r>
          </a:p>
        </p:txBody>
      </p:sp>
      <p:pic>
        <p:nvPicPr>
          <p:cNvPr id="49161" name="Picture 9" descr="C:\Documents and Settings\Propriétaire\Mes documents\Capimmec\images\logo-vista-seguridad-bubble.jpg"/>
          <p:cNvPicPr>
            <a:picLocks noChangeAspect="1" noChangeArrowheads="1"/>
          </p:cNvPicPr>
          <p:nvPr/>
        </p:nvPicPr>
        <p:blipFill>
          <a:blip r:embed="rId3" cstate="print"/>
          <a:stretch>
            <a:fillRect/>
          </a:stretch>
        </p:blipFill>
        <p:spPr bwMode="auto">
          <a:xfrm>
            <a:off x="6934200" y="1599089"/>
            <a:ext cx="1809750" cy="1013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5"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pic>
        <p:nvPicPr>
          <p:cNvPr id="3074" name="Picture 2" descr="C:\Users\tjean\Pictures\windows 10 tbi.jpg"/>
          <p:cNvPicPr>
            <a:picLocks noChangeAspect="1" noChangeArrowheads="1"/>
          </p:cNvPicPr>
          <p:nvPr/>
        </p:nvPicPr>
        <p:blipFill>
          <a:blip r:embed="rId5" cstate="print"/>
          <a:srcRect/>
          <a:stretch>
            <a:fillRect/>
          </a:stretch>
        </p:blipFill>
        <p:spPr bwMode="auto">
          <a:xfrm>
            <a:off x="5868144" y="508518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ppt_x"/>
                                          </p:val>
                                        </p:tav>
                                        <p:tav tm="100000">
                                          <p:val>
                                            <p:strVal val="#ppt_x"/>
                                          </p:val>
                                        </p:tav>
                                      </p:tavLst>
                                    </p:anim>
                                    <p:anim calcmode="lin" valueType="num">
                                      <p:cBhvr additive="base">
                                        <p:cTn id="8" dur="500" fill="hold"/>
                                        <p:tgtEl>
                                          <p:spTgt spid="491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 calcmode="lin" valueType="num">
                                      <p:cBhvr additive="base">
                                        <p:cTn id="13" dur="500" fill="hold"/>
                                        <p:tgtEl>
                                          <p:spTgt spid="49156"/>
                                        </p:tgtEl>
                                        <p:attrNameLst>
                                          <p:attrName>ppt_x</p:attrName>
                                        </p:attrNameLst>
                                      </p:cBhvr>
                                      <p:tavLst>
                                        <p:tav tm="0">
                                          <p:val>
                                            <p:strVal val="0-#ppt_w/2"/>
                                          </p:val>
                                        </p:tav>
                                        <p:tav tm="100000">
                                          <p:val>
                                            <p:strVal val="#ppt_x"/>
                                          </p:val>
                                        </p:tav>
                                      </p:tavLst>
                                    </p:anim>
                                    <p:anim calcmode="lin" valueType="num">
                                      <p:cBhvr additive="base">
                                        <p:cTn id="14"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9161"/>
                                        </p:tgtEl>
                                        <p:attrNameLst>
                                          <p:attrName>style.visibility</p:attrName>
                                        </p:attrNameLst>
                                      </p:cBhvr>
                                      <p:to>
                                        <p:strVal val="visible"/>
                                      </p:to>
                                    </p:set>
                                    <p:animEffect transition="in" filter="barn(inHorizontal)">
                                      <p:cBhvr>
                                        <p:cTn id="19" dur="500"/>
                                        <p:tgtEl>
                                          <p:spTgt spid="4916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9157"/>
                                        </p:tgtEl>
                                        <p:attrNameLst>
                                          <p:attrName>style.visibility</p:attrName>
                                        </p:attrNameLst>
                                      </p:cBhvr>
                                      <p:to>
                                        <p:strVal val="visible"/>
                                      </p:to>
                                    </p:set>
                                    <p:anim calcmode="lin" valueType="num">
                                      <p:cBhvr additive="base">
                                        <p:cTn id="24" dur="500" fill="hold"/>
                                        <p:tgtEl>
                                          <p:spTgt spid="49157"/>
                                        </p:tgtEl>
                                        <p:attrNameLst>
                                          <p:attrName>ppt_x</p:attrName>
                                        </p:attrNameLst>
                                      </p:cBhvr>
                                      <p:tavLst>
                                        <p:tav tm="0">
                                          <p:val>
                                            <p:strVal val="0-#ppt_w/2"/>
                                          </p:val>
                                        </p:tav>
                                        <p:tav tm="100000">
                                          <p:val>
                                            <p:strVal val="#ppt_x"/>
                                          </p:val>
                                        </p:tav>
                                      </p:tavLst>
                                    </p:anim>
                                    <p:anim calcmode="lin" valueType="num">
                                      <p:cBhvr additive="base">
                                        <p:cTn id="25"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9158"/>
                                        </p:tgtEl>
                                        <p:attrNameLst>
                                          <p:attrName>style.visibility</p:attrName>
                                        </p:attrNameLst>
                                      </p:cBhvr>
                                      <p:to>
                                        <p:strVal val="visible"/>
                                      </p:to>
                                    </p:set>
                                    <p:anim calcmode="lin" valueType="num">
                                      <p:cBhvr additive="base">
                                        <p:cTn id="30" dur="500" fill="hold"/>
                                        <p:tgtEl>
                                          <p:spTgt spid="49158"/>
                                        </p:tgtEl>
                                        <p:attrNameLst>
                                          <p:attrName>ppt_x</p:attrName>
                                        </p:attrNameLst>
                                      </p:cBhvr>
                                      <p:tavLst>
                                        <p:tav tm="0">
                                          <p:val>
                                            <p:strVal val="0-#ppt_w/2"/>
                                          </p:val>
                                        </p:tav>
                                        <p:tav tm="100000">
                                          <p:val>
                                            <p:strVal val="#ppt_x"/>
                                          </p:val>
                                        </p:tav>
                                      </p:tavLst>
                                    </p:anim>
                                    <p:anim calcmode="lin" valueType="num">
                                      <p:cBhvr additive="base">
                                        <p:cTn id="31"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wipe(down)">
                                      <p:cBhvr>
                                        <p:cTn id="36" dur="3000"/>
                                        <p:tgtEl>
                                          <p:spTgt spid="307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9159"/>
                                        </p:tgtEl>
                                        <p:attrNameLst>
                                          <p:attrName>style.visibility</p:attrName>
                                        </p:attrNameLst>
                                      </p:cBhvr>
                                      <p:to>
                                        <p:strVal val="visible"/>
                                      </p:to>
                                    </p:set>
                                    <p:anim calcmode="lin" valueType="num">
                                      <p:cBhvr additive="base">
                                        <p:cTn id="41" dur="500" fill="hold"/>
                                        <p:tgtEl>
                                          <p:spTgt spid="49159"/>
                                        </p:tgtEl>
                                        <p:attrNameLst>
                                          <p:attrName>ppt_x</p:attrName>
                                        </p:attrNameLst>
                                      </p:cBhvr>
                                      <p:tavLst>
                                        <p:tav tm="0">
                                          <p:val>
                                            <p:strVal val="0-#ppt_w/2"/>
                                          </p:val>
                                        </p:tav>
                                        <p:tav tm="100000">
                                          <p:val>
                                            <p:strVal val="#ppt_x"/>
                                          </p:val>
                                        </p:tav>
                                      </p:tavLst>
                                    </p:anim>
                                    <p:anim calcmode="lin" valueType="num">
                                      <p:cBhvr additive="base">
                                        <p:cTn id="42"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P spid="49157" grpId="0" autoUpdateAnimBg="0"/>
      <p:bldP spid="49158" grpId="0" autoUpdateAnimBg="0"/>
      <p:bldP spid="4915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0" y="3124200"/>
            <a:ext cx="7924800" cy="1092607"/>
          </a:xfrm>
          <a:prstGeom prst="rect">
            <a:avLst/>
          </a:prstGeom>
          <a:noFill/>
          <a:ln w="9525">
            <a:noFill/>
            <a:miter lim="800000"/>
            <a:headEnd/>
            <a:tailEnd/>
          </a:ln>
        </p:spPr>
        <p:txBody>
          <a:bodyPr>
            <a:spAutoFit/>
            <a:scene3d>
              <a:camera prst="orthographicFront"/>
              <a:lightRig rig="threePt" dir="t"/>
            </a:scene3d>
            <a:sp3d extrusionH="57150" contourW="12700">
              <a:bevelT w="6350"/>
              <a:bevelB w="38100" h="38100"/>
              <a:extrusionClr>
                <a:schemeClr val="bg1"/>
              </a:extrusionClr>
              <a:contourClr>
                <a:schemeClr val="bg2"/>
              </a:contourClr>
            </a:sp3d>
          </a:bodyPr>
          <a:lstStyle/>
          <a:p>
            <a:pPr>
              <a:spcBef>
                <a:spcPct val="50000"/>
              </a:spcBef>
              <a:buClr>
                <a:schemeClr val="bg2"/>
              </a:buClr>
              <a:buFont typeface="Wingdings" pitchFamily="2" charset="2"/>
              <a:buChar char="Ø"/>
            </a:pPr>
            <a:r>
              <a:rPr lang="fr-FR" sz="1600" dirty="0">
                <a:solidFill>
                  <a:srgbClr val="FFFF00"/>
                </a:solidFill>
              </a:rPr>
              <a:t> </a:t>
            </a:r>
            <a:r>
              <a:rPr lang="fr-FR" sz="1400" dirty="0">
                <a:solidFill>
                  <a:schemeClr val="bg2"/>
                </a:solidFill>
                <a:latin typeface="Comic Sans MS" pitchFamily="66" charset="0"/>
              </a:rPr>
              <a:t>Pour cela vous pouvez vous référer aux configurations complètes </a:t>
            </a:r>
            <a:r>
              <a:rPr lang="fr-FR" sz="1400" dirty="0" smtClean="0">
                <a:solidFill>
                  <a:schemeClr val="bg2"/>
                </a:solidFill>
                <a:latin typeface="Comic Sans MS" pitchFamily="66" charset="0"/>
              </a:rPr>
              <a:t>à composer sur MATERIEL POINT NET donnant </a:t>
            </a:r>
            <a:r>
              <a:rPr lang="fr-FR" sz="1400" dirty="0">
                <a:solidFill>
                  <a:schemeClr val="bg2"/>
                </a:solidFill>
                <a:latin typeface="Comic Sans MS" pitchFamily="66" charset="0"/>
              </a:rPr>
              <a:t>la liste du matériel pour chaque configuration ( bureautique, etc</a:t>
            </a:r>
            <a:r>
              <a:rPr lang="fr-FR" sz="1400" dirty="0" smtClean="0">
                <a:solidFill>
                  <a:schemeClr val="bg2"/>
                </a:solidFill>
                <a:latin typeface="Comic Sans MS" pitchFamily="66" charset="0"/>
              </a:rPr>
              <a:t>…)</a:t>
            </a:r>
          </a:p>
          <a:p>
            <a:pPr>
              <a:spcBef>
                <a:spcPct val="50000"/>
              </a:spcBef>
              <a:buClr>
                <a:schemeClr val="bg2"/>
              </a:buClr>
              <a:buFont typeface="Wingdings" pitchFamily="2" charset="2"/>
              <a:buChar char="Ø"/>
            </a:pPr>
            <a:r>
              <a:rPr lang="fr-FR" sz="1400" dirty="0" smtClean="0">
                <a:hlinkClick r:id="rId3"/>
              </a:rPr>
              <a:t> https</a:t>
            </a:r>
            <a:r>
              <a:rPr lang="fr-FR" sz="1400" dirty="0">
                <a:hlinkClick r:id="rId3"/>
              </a:rPr>
              <a:t>://www.materiel.net/configurateur-pc-sur-mesure/</a:t>
            </a:r>
            <a:endParaRPr lang="fr-FR" sz="1400" dirty="0">
              <a:solidFill>
                <a:schemeClr val="bg2"/>
              </a:solidFill>
              <a:latin typeface="Comic Sans MS" pitchFamily="66" charset="0"/>
            </a:endParaRPr>
          </a:p>
        </p:txBody>
      </p:sp>
      <p:sp>
        <p:nvSpPr>
          <p:cNvPr id="47111" name="Text Box 7"/>
          <p:cNvSpPr txBox="1">
            <a:spLocks noChangeArrowheads="1"/>
          </p:cNvSpPr>
          <p:nvPr/>
        </p:nvSpPr>
        <p:spPr bwMode="auto">
          <a:xfrm>
            <a:off x="0" y="4343400"/>
            <a:ext cx="7467600" cy="1384995"/>
          </a:xfrm>
          <a:prstGeom prst="rect">
            <a:avLst/>
          </a:prstGeom>
          <a:noFill/>
          <a:ln w="9525">
            <a:noFill/>
            <a:miter lim="800000"/>
            <a:headEnd/>
            <a:tailEnd/>
          </a:ln>
        </p:spPr>
        <p:txBody>
          <a:bodyPr>
            <a:spAutoFit/>
            <a:scene3d>
              <a:camera prst="orthographicFront"/>
              <a:lightRig rig="threePt" dir="t">
                <a:rot lat="0" lon="0" rev="600000"/>
              </a:lightRig>
            </a:scene3d>
            <a:sp3d extrusionH="57150" contourW="12700">
              <a:bevelT w="6350"/>
              <a:extrusionClr>
                <a:schemeClr val="bg1"/>
              </a:extrusionClr>
              <a:contourClr>
                <a:schemeClr val="bg2"/>
              </a:contourClr>
            </a:sp3d>
          </a:bodyPr>
          <a:lstStyle/>
          <a:p>
            <a:pPr>
              <a:buClr>
                <a:schemeClr val="bg2"/>
              </a:buClr>
              <a:buFont typeface="Wingdings" pitchFamily="2" charset="2"/>
              <a:buChar char="Ø"/>
            </a:pPr>
            <a:r>
              <a:rPr lang="fr-FR" sz="1400" dirty="0">
                <a:solidFill>
                  <a:schemeClr val="bg2"/>
                </a:solidFill>
                <a:latin typeface="Comic Sans MS" pitchFamily="66" charset="0"/>
              </a:rPr>
              <a:t> Puis vous serez aidé dans votre entreprise par </a:t>
            </a:r>
            <a:r>
              <a:rPr lang="fr-FR" sz="1400" dirty="0" smtClean="0">
                <a:solidFill>
                  <a:schemeClr val="bg2"/>
                </a:solidFill>
                <a:latin typeface="Comic Sans MS" pitchFamily="66" charset="0"/>
              </a:rPr>
              <a:t>des didacticiels complets </a:t>
            </a:r>
            <a:r>
              <a:rPr lang="fr-FR" sz="1400" dirty="0">
                <a:solidFill>
                  <a:schemeClr val="bg2"/>
                </a:solidFill>
                <a:latin typeface="Comic Sans MS" pitchFamily="66" charset="0"/>
              </a:rPr>
              <a:t>de montage de tous ces composants </a:t>
            </a:r>
            <a:r>
              <a:rPr lang="fr-FR" sz="1400" dirty="0" smtClean="0">
                <a:solidFill>
                  <a:schemeClr val="bg2"/>
                </a:solidFill>
                <a:latin typeface="Comic Sans MS" pitchFamily="66" charset="0"/>
              </a:rPr>
              <a:t>)</a:t>
            </a:r>
          </a:p>
          <a:p>
            <a:pPr>
              <a:buClr>
                <a:schemeClr val="bg2"/>
              </a:buClr>
              <a:buFont typeface="Wingdings" pitchFamily="2" charset="2"/>
              <a:buChar char="Ø"/>
            </a:pPr>
            <a:endParaRPr lang="fr-FR" sz="1400" dirty="0">
              <a:solidFill>
                <a:schemeClr val="bg2"/>
              </a:solidFill>
              <a:latin typeface="Comic Sans MS" pitchFamily="66" charset="0"/>
            </a:endParaRPr>
          </a:p>
          <a:p>
            <a:pPr>
              <a:buClr>
                <a:srgbClr val="FFFF00"/>
              </a:buClr>
              <a:buFont typeface="Wingdings" pitchFamily="2" charset="2"/>
              <a:buNone/>
            </a:pPr>
            <a:r>
              <a:rPr lang="fr-FR" sz="1400" dirty="0">
                <a:hlinkClick r:id="rId4"/>
              </a:rPr>
              <a:t>https://</a:t>
            </a:r>
            <a:r>
              <a:rPr lang="fr-FR" sz="1400" dirty="0" smtClean="0">
                <a:hlinkClick r:id="rId4"/>
              </a:rPr>
              <a:t>www.youtube.com/watch?v=1lANgBPgFPU</a:t>
            </a:r>
            <a:endParaRPr lang="fr-FR" sz="1400" dirty="0" smtClean="0"/>
          </a:p>
          <a:p>
            <a:pPr>
              <a:buClr>
                <a:srgbClr val="FFFF00"/>
              </a:buClr>
              <a:buFont typeface="Wingdings" pitchFamily="2" charset="2"/>
              <a:buNone/>
            </a:pPr>
            <a:endParaRPr lang="fr-FR" sz="1400" dirty="0" smtClean="0"/>
          </a:p>
          <a:p>
            <a:pPr>
              <a:buClr>
                <a:srgbClr val="FFFF00"/>
              </a:buClr>
              <a:buFont typeface="Wingdings" pitchFamily="2" charset="2"/>
              <a:buNone/>
            </a:pPr>
            <a:r>
              <a:rPr lang="fr-FR" sz="1400" dirty="0">
                <a:hlinkClick r:id="rId5"/>
              </a:rPr>
              <a:t>https://www.youtube.com/watch?v=VM2fUEjTRZE</a:t>
            </a:r>
            <a:endParaRPr lang="fr-FR" sz="1400" dirty="0">
              <a:solidFill>
                <a:schemeClr val="bg2"/>
              </a:solidFill>
              <a:latin typeface="Comic Sans MS" pitchFamily="66" charset="0"/>
              <a:hlinkClick r:id="rId6"/>
            </a:endParaRPr>
          </a:p>
        </p:txBody>
      </p:sp>
      <p:sp>
        <p:nvSpPr>
          <p:cNvPr id="10" name="Espace réservé du numéro de diapositive 5"/>
          <p:cNvSpPr>
            <a:spLocks noGrp="1"/>
          </p:cNvSpPr>
          <p:nvPr>
            <p:ph type="sldNum" sz="quarter" idx="12"/>
          </p:nvPr>
        </p:nvSpPr>
        <p:spPr/>
        <p:txBody>
          <a:bodyPr/>
          <a:lstStyle/>
          <a:p>
            <a:pPr>
              <a:defRPr/>
            </a:pPr>
            <a:fld id="{ECCE7383-533A-4B75-821A-9750177ACA58}" type="slidenum">
              <a:rPr lang="fr-FR"/>
              <a:pPr>
                <a:defRPr/>
              </a:pPr>
              <a:t>16</a:t>
            </a:fld>
            <a:endParaRPr lang="fr-FR"/>
          </a:p>
        </p:txBody>
      </p:sp>
      <p:sp>
        <p:nvSpPr>
          <p:cNvPr id="47107" name="Rectangle 3"/>
          <p:cNvSpPr>
            <a:spLocks noChangeArrowheads="1"/>
          </p:cNvSpPr>
          <p:nvPr/>
        </p:nvSpPr>
        <p:spPr bwMode="auto">
          <a:xfrm>
            <a:off x="1330325" y="152400"/>
            <a:ext cx="7260321" cy="584775"/>
          </a:xfrm>
          <a:prstGeom prst="rect">
            <a:avLst/>
          </a:prstGeom>
          <a:noFill/>
          <a:ln w="9525">
            <a:noFill/>
            <a:miter lim="800000"/>
            <a:headEnd/>
            <a:tailEnd/>
          </a:ln>
        </p:spPr>
        <p:txBody>
          <a:bodyPr wrap="none">
            <a:spAutoFit/>
          </a:bodyPr>
          <a:lstStyle/>
          <a:p>
            <a:r>
              <a:rPr lang="fr-FR" sz="3200" b="1" dirty="0">
                <a:solidFill>
                  <a:schemeClr val="bg2"/>
                </a:solidFill>
                <a:latin typeface="Comic Sans MS" pitchFamily="66" charset="0"/>
              </a:rPr>
              <a:t>Monter ou améliorer son ordinateur</a:t>
            </a:r>
          </a:p>
        </p:txBody>
      </p:sp>
      <p:sp>
        <p:nvSpPr>
          <p:cNvPr id="47108" name="Text Box 4"/>
          <p:cNvSpPr txBox="1">
            <a:spLocks noChangeArrowheads="1"/>
          </p:cNvSpPr>
          <p:nvPr/>
        </p:nvSpPr>
        <p:spPr bwMode="auto">
          <a:xfrm>
            <a:off x="0" y="1219200"/>
            <a:ext cx="4724400" cy="553998"/>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600" dirty="0">
                <a:solidFill>
                  <a:srgbClr val="FFFF00"/>
                </a:solidFill>
              </a:rPr>
              <a:t> </a:t>
            </a:r>
            <a:r>
              <a:rPr lang="fr-FR" sz="1400" dirty="0">
                <a:solidFill>
                  <a:schemeClr val="bg2"/>
                </a:solidFill>
                <a:latin typeface="Comic Sans MS" pitchFamily="66" charset="0"/>
              </a:rPr>
              <a:t>Et pourquoi ne pas choisir ses composants et monter </a:t>
            </a:r>
            <a:r>
              <a:rPr lang="fr-FR" sz="1400" dirty="0" smtClean="0">
                <a:solidFill>
                  <a:schemeClr val="bg2"/>
                </a:solidFill>
                <a:latin typeface="Comic Sans MS" pitchFamily="66" charset="0"/>
              </a:rPr>
              <a:t>l'ordinateur </a:t>
            </a:r>
            <a:r>
              <a:rPr lang="fr-FR" sz="1400" dirty="0">
                <a:solidFill>
                  <a:schemeClr val="bg2"/>
                </a:solidFill>
                <a:latin typeface="Comic Sans MS" pitchFamily="66" charset="0"/>
              </a:rPr>
              <a:t>de vos rêves ?</a:t>
            </a:r>
          </a:p>
        </p:txBody>
      </p:sp>
      <p:sp>
        <p:nvSpPr>
          <p:cNvPr id="47109" name="Text Box 5"/>
          <p:cNvSpPr txBox="1">
            <a:spLocks noChangeArrowheads="1"/>
          </p:cNvSpPr>
          <p:nvPr/>
        </p:nvSpPr>
        <p:spPr bwMode="auto">
          <a:xfrm>
            <a:off x="0" y="2057400"/>
            <a:ext cx="5148064" cy="523220"/>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400" dirty="0">
                <a:solidFill>
                  <a:schemeClr val="bg2"/>
                </a:solidFill>
                <a:latin typeface="Comic Sans MS" pitchFamily="66" charset="0"/>
              </a:rPr>
              <a:t> Un rêve impossible ? Pas tant que ça pour quelqu'un un tant soit peu bricoleur et </a:t>
            </a:r>
            <a:r>
              <a:rPr lang="fr-FR" sz="1400" dirty="0" smtClean="0">
                <a:solidFill>
                  <a:schemeClr val="bg2"/>
                </a:solidFill>
                <a:latin typeface="Comic Sans MS" pitchFamily="66" charset="0"/>
              </a:rPr>
              <a:t>possédant </a:t>
            </a:r>
            <a:r>
              <a:rPr lang="fr-FR" sz="1400" dirty="0">
                <a:solidFill>
                  <a:schemeClr val="bg2"/>
                </a:solidFill>
                <a:latin typeface="Comic Sans MS" pitchFamily="66" charset="0"/>
              </a:rPr>
              <a:t>un …tournevis</a:t>
            </a:r>
          </a:p>
        </p:txBody>
      </p:sp>
      <p:pic>
        <p:nvPicPr>
          <p:cNvPr id="47112" name="Picture 8" descr="C:\Documents and Settings\Propriétaire\Mes documents\Capimmec\branchés\video montage.jpg">
            <a:hlinkClick r:id="rId7"/>
          </p:cNvPr>
          <p:cNvPicPr>
            <a:picLocks noChangeAspect="1" noChangeArrowheads="1"/>
          </p:cNvPicPr>
          <p:nvPr/>
        </p:nvPicPr>
        <p:blipFill>
          <a:blip r:embed="rId8" cstate="print"/>
          <a:srcRect/>
          <a:stretch>
            <a:fillRect/>
          </a:stretch>
        </p:blipFill>
        <p:spPr bwMode="auto">
          <a:xfrm>
            <a:off x="5562600" y="762000"/>
            <a:ext cx="2882900" cy="2352675"/>
          </a:xfrm>
          <a:prstGeom prst="rect">
            <a:avLst/>
          </a:prstGeom>
          <a:noFill/>
          <a:ln w="9525">
            <a:noFill/>
            <a:miter lim="800000"/>
            <a:headEnd/>
            <a:tailEnd/>
          </a:ln>
        </p:spPr>
      </p:pic>
      <p:sp>
        <p:nvSpPr>
          <p:cNvPr id="47113" name="Text Box 9"/>
          <p:cNvSpPr txBox="1">
            <a:spLocks noChangeArrowheads="1"/>
          </p:cNvSpPr>
          <p:nvPr/>
        </p:nvSpPr>
        <p:spPr bwMode="auto">
          <a:xfrm>
            <a:off x="2123728" y="5662695"/>
            <a:ext cx="4016375" cy="861774"/>
          </a:xfrm>
          <a:prstGeom prst="rect">
            <a:avLst/>
          </a:prstGeom>
          <a:noFill/>
          <a:ln w="9525">
            <a:noFill/>
            <a:miter lim="800000"/>
            <a:headEnd/>
            <a:tailEnd/>
          </a:ln>
        </p:spPr>
        <p:txBody>
          <a:bodyPr>
            <a:spAutoFit/>
          </a:bodyPr>
          <a:lstStyle/>
          <a:p>
            <a:pPr algn="ctr">
              <a:spcBef>
                <a:spcPct val="50000"/>
              </a:spcBef>
              <a:buClr>
                <a:schemeClr val="bg2"/>
              </a:buClr>
              <a:buFont typeface="Wingdings" pitchFamily="2" charset="2"/>
              <a:buChar char="Ø"/>
            </a:pPr>
            <a:r>
              <a:rPr lang="fr-FR" sz="1600" dirty="0"/>
              <a:t> </a:t>
            </a:r>
            <a:r>
              <a:rPr lang="fr-FR" sz="2000" dirty="0">
                <a:solidFill>
                  <a:schemeClr val="bg2"/>
                </a:solidFill>
                <a:latin typeface="Comic Sans MS" pitchFamily="66" charset="0"/>
              </a:rPr>
              <a:t>Vous êtes décidé ? Au travail </a:t>
            </a:r>
            <a:r>
              <a:rPr lang="fr-FR" sz="2000" dirty="0" smtClean="0">
                <a:solidFill>
                  <a:schemeClr val="bg2"/>
                </a:solidFill>
                <a:latin typeface="Comic Sans MS" pitchFamily="66" charset="0"/>
              </a:rPr>
              <a:t>!</a:t>
            </a:r>
          </a:p>
          <a:p>
            <a:pPr algn="ctr">
              <a:spcBef>
                <a:spcPct val="50000"/>
              </a:spcBef>
              <a:buClr>
                <a:schemeClr val="bg2"/>
              </a:buClr>
              <a:buFont typeface="Wingdings" pitchFamily="2" charset="2"/>
              <a:buChar char="Ø"/>
            </a:pPr>
            <a:r>
              <a:rPr lang="fr-FR" sz="2000" dirty="0" smtClean="0">
                <a:solidFill>
                  <a:schemeClr val="bg2"/>
                </a:solidFill>
                <a:latin typeface="Comic Sans MS" pitchFamily="66" charset="0"/>
              </a:rPr>
              <a:t>C’est FINI ! Ouf </a:t>
            </a:r>
            <a:endParaRPr lang="fr-FR" sz="2000" dirty="0">
              <a:solidFill>
                <a:schemeClr val="bg2"/>
              </a:solidFill>
              <a:latin typeface="Comic Sans MS" pitchFamily="66" charset="0"/>
            </a:endParaRPr>
          </a:p>
        </p:txBody>
      </p:sp>
      <p:pic>
        <p:nvPicPr>
          <p:cNvPr id="20490" name="Picture 16" descr="https://www.cim26.net/local/cache-vignettes/L115xH146/siteon0-dc90f.gif?1534399052"/>
          <p:cNvPicPr>
            <a:picLocks noChangeAspect="1" noChangeArrowheads="1"/>
          </p:cNvPicPr>
          <p:nvPr/>
        </p:nvPicPr>
        <p:blipFill>
          <a:blip r:embed="rId9" cstate="print"/>
          <a:srcRect/>
          <a:stretch>
            <a:fillRect/>
          </a:stretch>
        </p:blipFill>
        <p:spPr bwMode="auto">
          <a:xfrm>
            <a:off x="179388" y="5805488"/>
            <a:ext cx="720725" cy="914400"/>
          </a:xfrm>
          <a:prstGeom prst="rect">
            <a:avLst/>
          </a:prstGeom>
          <a:noFill/>
          <a:ln w="9525">
            <a:noFill/>
            <a:miter lim="800000"/>
            <a:headEnd/>
            <a:tailEnd/>
          </a:ln>
        </p:spPr>
      </p:pic>
      <p:pic>
        <p:nvPicPr>
          <p:cNvPr id="4098" name="Picture 2" descr="C:\Users\tjean\Pictures\terminé.gif"/>
          <p:cNvPicPr>
            <a:picLocks noChangeAspect="1" noChangeArrowheads="1" noCrop="1"/>
          </p:cNvPicPr>
          <p:nvPr/>
        </p:nvPicPr>
        <p:blipFill>
          <a:blip r:embed="rId10" cstate="print"/>
          <a:srcRect/>
          <a:stretch>
            <a:fillRect/>
          </a:stretch>
        </p:blipFill>
        <p:spPr bwMode="auto">
          <a:xfrm>
            <a:off x="6228184" y="5517232"/>
            <a:ext cx="1321469" cy="976405"/>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ppt_x"/>
                                          </p:val>
                                        </p:tav>
                                        <p:tav tm="100000">
                                          <p:val>
                                            <p:strVal val="#ppt_x"/>
                                          </p:val>
                                        </p:tav>
                                      </p:tavLst>
                                    </p:anim>
                                    <p:anim calcmode="lin" valueType="num">
                                      <p:cBhvr additive="base">
                                        <p:cTn id="8" dur="500" fill="hold"/>
                                        <p:tgtEl>
                                          <p:spTgt spid="4710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500" fill="hold"/>
                                        <p:tgtEl>
                                          <p:spTgt spid="47108"/>
                                        </p:tgtEl>
                                        <p:attrNameLst>
                                          <p:attrName>ppt_x</p:attrName>
                                        </p:attrNameLst>
                                      </p:cBhvr>
                                      <p:tavLst>
                                        <p:tav tm="0">
                                          <p:val>
                                            <p:strVal val="0-#ppt_w/2"/>
                                          </p:val>
                                        </p:tav>
                                        <p:tav tm="100000">
                                          <p:val>
                                            <p:strVal val="#ppt_x"/>
                                          </p:val>
                                        </p:tav>
                                      </p:tavLst>
                                    </p:anim>
                                    <p:anim calcmode="lin" valueType="num">
                                      <p:cBhvr additive="base">
                                        <p:cTn id="14"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500" fill="hold"/>
                                        <p:tgtEl>
                                          <p:spTgt spid="47109"/>
                                        </p:tgtEl>
                                        <p:attrNameLst>
                                          <p:attrName>ppt_x</p:attrName>
                                        </p:attrNameLst>
                                      </p:cBhvr>
                                      <p:tavLst>
                                        <p:tav tm="0">
                                          <p:val>
                                            <p:strVal val="0-#ppt_w/2"/>
                                          </p:val>
                                        </p:tav>
                                        <p:tav tm="100000">
                                          <p:val>
                                            <p:strVal val="#ppt_x"/>
                                          </p:val>
                                        </p:tav>
                                      </p:tavLst>
                                    </p:anim>
                                    <p:anim calcmode="lin" valueType="num">
                                      <p:cBhvr additive="base">
                                        <p:cTn id="20"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10"/>
                                        </p:tgtEl>
                                        <p:attrNameLst>
                                          <p:attrName>style.visibility</p:attrName>
                                        </p:attrNameLst>
                                      </p:cBhvr>
                                      <p:to>
                                        <p:strVal val="visible"/>
                                      </p:to>
                                    </p:set>
                                    <p:anim calcmode="lin" valueType="num">
                                      <p:cBhvr additive="base">
                                        <p:cTn id="25" dur="500" fill="hold"/>
                                        <p:tgtEl>
                                          <p:spTgt spid="47110"/>
                                        </p:tgtEl>
                                        <p:attrNameLst>
                                          <p:attrName>ppt_x</p:attrName>
                                        </p:attrNameLst>
                                      </p:cBhvr>
                                      <p:tavLst>
                                        <p:tav tm="0">
                                          <p:val>
                                            <p:strVal val="0-#ppt_w/2"/>
                                          </p:val>
                                        </p:tav>
                                        <p:tav tm="100000">
                                          <p:val>
                                            <p:strVal val="#ppt_x"/>
                                          </p:val>
                                        </p:tav>
                                      </p:tavLst>
                                    </p:anim>
                                    <p:anim calcmode="lin" valueType="num">
                                      <p:cBhvr additive="base">
                                        <p:cTn id="26"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11"/>
                                        </p:tgtEl>
                                        <p:attrNameLst>
                                          <p:attrName>style.visibility</p:attrName>
                                        </p:attrNameLst>
                                      </p:cBhvr>
                                      <p:to>
                                        <p:strVal val="visible"/>
                                      </p:to>
                                    </p:set>
                                    <p:anim calcmode="lin" valueType="num">
                                      <p:cBhvr additive="base">
                                        <p:cTn id="31" dur="500" fill="hold"/>
                                        <p:tgtEl>
                                          <p:spTgt spid="47111"/>
                                        </p:tgtEl>
                                        <p:attrNameLst>
                                          <p:attrName>ppt_x</p:attrName>
                                        </p:attrNameLst>
                                      </p:cBhvr>
                                      <p:tavLst>
                                        <p:tav tm="0">
                                          <p:val>
                                            <p:strVal val="0-#ppt_w/2"/>
                                          </p:val>
                                        </p:tav>
                                        <p:tav tm="100000">
                                          <p:val>
                                            <p:strVal val="#ppt_x"/>
                                          </p:val>
                                        </p:tav>
                                      </p:tavLst>
                                    </p:anim>
                                    <p:anim calcmode="lin" valueType="num">
                                      <p:cBhvr additive="base">
                                        <p:cTn id="32" dur="500" fill="hold"/>
                                        <p:tgtEl>
                                          <p:spTgt spid="471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47112"/>
                                        </p:tgtEl>
                                        <p:attrNameLst>
                                          <p:attrName>style.visibility</p:attrName>
                                        </p:attrNameLst>
                                      </p:cBhvr>
                                      <p:to>
                                        <p:strVal val="visible"/>
                                      </p:to>
                                    </p:set>
                                    <p:animEffect transition="in" filter="barn(inHorizontal)">
                                      <p:cBhvr>
                                        <p:cTn id="37" dur="500"/>
                                        <p:tgtEl>
                                          <p:spTgt spid="471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7113"/>
                                        </p:tgtEl>
                                        <p:attrNameLst>
                                          <p:attrName>style.visibility</p:attrName>
                                        </p:attrNameLst>
                                      </p:cBhvr>
                                      <p:to>
                                        <p:strVal val="visible"/>
                                      </p:to>
                                    </p:set>
                                    <p:anim calcmode="lin" valueType="num">
                                      <p:cBhvr additive="base">
                                        <p:cTn id="42" dur="500" fill="hold"/>
                                        <p:tgtEl>
                                          <p:spTgt spid="47113"/>
                                        </p:tgtEl>
                                        <p:attrNameLst>
                                          <p:attrName>ppt_x</p:attrName>
                                        </p:attrNameLst>
                                      </p:cBhvr>
                                      <p:tavLst>
                                        <p:tav tm="0">
                                          <p:val>
                                            <p:strVal val="0-#ppt_w/2"/>
                                          </p:val>
                                        </p:tav>
                                        <p:tav tm="100000">
                                          <p:val>
                                            <p:strVal val="#ppt_x"/>
                                          </p:val>
                                        </p:tav>
                                      </p:tavLst>
                                    </p:anim>
                                    <p:anim calcmode="lin" valueType="num">
                                      <p:cBhvr additive="base">
                                        <p:cTn id="43"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098"/>
                                        </p:tgtEl>
                                        <p:attrNameLst>
                                          <p:attrName>style.visibility</p:attrName>
                                        </p:attrNameLst>
                                      </p:cBhvr>
                                      <p:to>
                                        <p:strVal val="visible"/>
                                      </p:to>
                                    </p:set>
                                    <p:anim calcmode="lin" valueType="num">
                                      <p:cBhvr additive="base">
                                        <p:cTn id="48" dur="500" fill="hold"/>
                                        <p:tgtEl>
                                          <p:spTgt spid="4098"/>
                                        </p:tgtEl>
                                        <p:attrNameLst>
                                          <p:attrName>ppt_x</p:attrName>
                                        </p:attrNameLst>
                                      </p:cBhvr>
                                      <p:tavLst>
                                        <p:tav tm="0">
                                          <p:val>
                                            <p:strVal val="#ppt_x"/>
                                          </p:val>
                                        </p:tav>
                                        <p:tav tm="100000">
                                          <p:val>
                                            <p:strVal val="#ppt_x"/>
                                          </p:val>
                                        </p:tav>
                                      </p:tavLst>
                                    </p:anim>
                                    <p:anim calcmode="lin" valueType="num">
                                      <p:cBhvr additive="base">
                                        <p:cTn id="49"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utoUpdateAnimBg="0"/>
      <p:bldP spid="47111" grpId="0" autoUpdateAnimBg="0"/>
      <p:bldP spid="47107" grpId="0" autoUpdateAnimBg="0"/>
      <p:bldP spid="47108" grpId="0" autoUpdateAnimBg="0"/>
      <p:bldP spid="47109" grpId="0" autoUpdateAnimBg="0"/>
      <p:bldP spid="4711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504056"/>
          </a:xfrm>
        </p:spPr>
        <p:txBody>
          <a:bodyPr/>
          <a:lstStyle/>
          <a:p>
            <a:r>
              <a:rPr lang="fr-FR" dirty="0" smtClean="0"/>
              <a:t>Description Composants CM</a:t>
            </a:r>
            <a:endParaRPr lang="fr-FR" dirty="0"/>
          </a:p>
        </p:txBody>
      </p:sp>
      <p:sp>
        <p:nvSpPr>
          <p:cNvPr id="4" name="Espace réservé du numéro de diapositive 3"/>
          <p:cNvSpPr>
            <a:spLocks noGrp="1"/>
          </p:cNvSpPr>
          <p:nvPr>
            <p:ph type="sldNum" sz="quarter" idx="12"/>
          </p:nvPr>
        </p:nvSpPr>
        <p:spPr/>
        <p:txBody>
          <a:bodyPr/>
          <a:lstStyle/>
          <a:p>
            <a:pPr>
              <a:defRPr/>
            </a:pPr>
            <a:fld id="{679E5EF7-EC32-4CCC-8FA6-260AF62E7968}" type="slidenum">
              <a:rPr lang="fr-FR" smtClean="0"/>
              <a:pPr>
                <a:defRPr/>
              </a:pPr>
              <a:t>17</a:t>
            </a:fld>
            <a:endParaRPr lang="fr-FR"/>
          </a:p>
        </p:txBody>
      </p:sp>
      <p:pic>
        <p:nvPicPr>
          <p:cNvPr id="5" name="Picture 13" descr="C:\Users\tjean\Pictures\desc 3 carte mere.jpg"/>
          <p:cNvPicPr>
            <a:picLocks noGrp="1" noChangeAspect="1" noChangeArrowheads="1"/>
          </p:cNvPicPr>
          <p:nvPr>
            <p:ph idx="1"/>
          </p:nvPr>
        </p:nvPicPr>
        <p:blipFill>
          <a:blip r:embed="rId2" cstate="print"/>
          <a:srcRect/>
          <a:stretch>
            <a:fillRect/>
          </a:stretch>
        </p:blipFill>
        <p:spPr bwMode="auto">
          <a:xfrm>
            <a:off x="323528" y="921598"/>
            <a:ext cx="8136903" cy="5695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1" descr="C:\Users\tjean\Pictures\desc carte mere.jpg">
            <a:hlinkClick r:id="rId3" action="ppaction://hlinksldjump"/>
          </p:cNvPr>
          <p:cNvPicPr>
            <a:picLocks noChangeAspect="1" noChangeArrowheads="1"/>
          </p:cNvPicPr>
          <p:nvPr/>
        </p:nvPicPr>
        <p:blipFill>
          <a:blip r:embed="rId4" cstate="print"/>
          <a:srcRect/>
          <a:stretch>
            <a:fillRect/>
          </a:stretch>
        </p:blipFill>
        <p:spPr bwMode="auto">
          <a:xfrm>
            <a:off x="8028384" y="5805264"/>
            <a:ext cx="706972" cy="4046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Users\tjean\Pictures\desc 2 carte mere.jpg"/>
          <p:cNvPicPr>
            <a:picLocks noGrp="1" noChangeAspect="1" noChangeArrowheads="1"/>
          </p:cNvPicPr>
          <p:nvPr>
            <p:ph idx="1"/>
          </p:nvPr>
        </p:nvPicPr>
        <p:blipFill>
          <a:blip r:embed="rId2" cstate="print"/>
          <a:srcRect/>
          <a:stretch>
            <a:fillRect/>
          </a:stretch>
        </p:blipFill>
        <p:spPr bwMode="auto">
          <a:xfrm>
            <a:off x="467544" y="601491"/>
            <a:ext cx="7632847" cy="5723110"/>
          </a:xfrm>
          <a:prstGeom prst="rect">
            <a:avLst/>
          </a:prstGeom>
          <a:noFill/>
        </p:spPr>
      </p:pic>
      <p:sp>
        <p:nvSpPr>
          <p:cNvPr id="2" name="Titre 1"/>
          <p:cNvSpPr>
            <a:spLocks noGrp="1"/>
          </p:cNvSpPr>
          <p:nvPr>
            <p:ph type="title"/>
          </p:nvPr>
        </p:nvSpPr>
        <p:spPr>
          <a:xfrm>
            <a:off x="457200" y="332656"/>
            <a:ext cx="8229600" cy="504056"/>
          </a:xfrm>
        </p:spPr>
        <p:txBody>
          <a:bodyPr/>
          <a:lstStyle/>
          <a:p>
            <a:r>
              <a:rPr lang="fr-FR" dirty="0" smtClean="0"/>
              <a:t>Description CM</a:t>
            </a:r>
            <a:endParaRPr lang="fr-FR" dirty="0"/>
          </a:p>
        </p:txBody>
      </p:sp>
      <p:sp>
        <p:nvSpPr>
          <p:cNvPr id="4" name="Espace réservé du numéro de diapositive 3"/>
          <p:cNvSpPr>
            <a:spLocks noGrp="1"/>
          </p:cNvSpPr>
          <p:nvPr>
            <p:ph type="sldNum" sz="quarter" idx="12"/>
          </p:nvPr>
        </p:nvSpPr>
        <p:spPr/>
        <p:txBody>
          <a:bodyPr/>
          <a:lstStyle/>
          <a:p>
            <a:pPr>
              <a:defRPr/>
            </a:pPr>
            <a:fld id="{679E5EF7-EC32-4CCC-8FA6-260AF62E7968}" type="slidenum">
              <a:rPr lang="fr-FR" smtClean="0"/>
              <a:pPr>
                <a:defRPr/>
              </a:pPr>
              <a:t>18</a:t>
            </a:fld>
            <a:endParaRPr lang="fr-FR"/>
          </a:p>
        </p:txBody>
      </p:sp>
      <p:pic>
        <p:nvPicPr>
          <p:cNvPr id="6" name="Picture 11" descr="C:\Users\tjean\Pictures\desc carte mere.jpg">
            <a:hlinkClick r:id="rId3" action="ppaction://hlinksldjump"/>
          </p:cNvPr>
          <p:cNvPicPr>
            <a:picLocks noChangeAspect="1" noChangeArrowheads="1"/>
          </p:cNvPicPr>
          <p:nvPr/>
        </p:nvPicPr>
        <p:blipFill>
          <a:blip r:embed="rId4" cstate="print"/>
          <a:srcRect/>
          <a:stretch>
            <a:fillRect/>
          </a:stretch>
        </p:blipFill>
        <p:spPr bwMode="auto">
          <a:xfrm>
            <a:off x="8100392" y="5949280"/>
            <a:ext cx="706972" cy="4046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a:xfrm>
            <a:off x="685800" y="0"/>
            <a:ext cx="7772400" cy="533400"/>
          </a:xfrm>
        </p:spPr>
        <p:txBody>
          <a:bodyPr/>
          <a:lstStyle/>
          <a:p>
            <a:pPr algn="ctr"/>
            <a:r>
              <a:rPr lang="fr-FR" sz="3200" dirty="0" smtClean="0">
                <a:solidFill>
                  <a:srgbClr val="FFFF00"/>
                </a:solidFill>
              </a:rPr>
              <a:t>Pour quel usage ?</a:t>
            </a:r>
          </a:p>
        </p:txBody>
      </p:sp>
      <p:sp>
        <p:nvSpPr>
          <p:cNvPr id="1032" name="Rectangle 8"/>
          <p:cNvSpPr>
            <a:spLocks noGrp="1" noChangeArrowheads="1"/>
          </p:cNvSpPr>
          <p:nvPr>
            <p:ph idx="1"/>
          </p:nvPr>
        </p:nvSpPr>
        <p:spPr>
          <a:xfrm>
            <a:off x="0" y="609600"/>
            <a:ext cx="8915400" cy="1066800"/>
          </a:xfrm>
        </p:spPr>
        <p:txBody>
          <a:bodyPr/>
          <a:lstStyle/>
          <a:p>
            <a:pPr>
              <a:buClr>
                <a:srgbClr val="FFFF00"/>
              </a:buClr>
              <a:buFont typeface="Wingdings" pitchFamily="2" charset="2"/>
              <a:buChar char="Ø"/>
            </a:pPr>
            <a:r>
              <a:rPr lang="fr-FR" sz="1600" dirty="0" smtClean="0">
                <a:solidFill>
                  <a:schemeClr val="tx2">
                    <a:lumMod val="50000"/>
                  </a:schemeClr>
                </a:solidFill>
                <a:latin typeface="Comic Sans MS" pitchFamily="66" charset="0"/>
              </a:rPr>
              <a:t>C'est la première question à se poser et elle est fondamentale ! Bien sûr l'adage qui peut le plus peut le moins s'applique dans ce domaine mais il est plus logique et moins couteux d'adapter le matériel aux besoins</a:t>
            </a:r>
          </a:p>
        </p:txBody>
      </p:sp>
      <p:sp>
        <p:nvSpPr>
          <p:cNvPr id="8" name="Espace réservé du numéro de diapositive 5"/>
          <p:cNvSpPr>
            <a:spLocks noGrp="1"/>
          </p:cNvSpPr>
          <p:nvPr>
            <p:ph type="sldNum" sz="quarter" idx="12"/>
          </p:nvPr>
        </p:nvSpPr>
        <p:spPr/>
        <p:txBody>
          <a:bodyPr/>
          <a:lstStyle/>
          <a:p>
            <a:pPr>
              <a:defRPr/>
            </a:pPr>
            <a:fld id="{7BB7574E-2512-438D-A8BA-4ADCEBDB7DDB}" type="slidenum">
              <a:rPr lang="fr-FR"/>
              <a:pPr>
                <a:defRPr/>
              </a:pPr>
              <a:t>2</a:t>
            </a:fld>
            <a:endParaRPr lang="fr-FR"/>
          </a:p>
        </p:txBody>
      </p:sp>
      <p:sp>
        <p:nvSpPr>
          <p:cNvPr id="1033" name="Text Box 9"/>
          <p:cNvSpPr txBox="1">
            <a:spLocks noChangeArrowheads="1"/>
          </p:cNvSpPr>
          <p:nvPr/>
        </p:nvSpPr>
        <p:spPr bwMode="auto">
          <a:xfrm>
            <a:off x="1" y="1689100"/>
            <a:ext cx="9144000" cy="1846659"/>
          </a:xfrm>
          <a:prstGeom prst="rect">
            <a:avLst/>
          </a:prstGeom>
          <a:noFill/>
          <a:ln w="9525">
            <a:noFill/>
            <a:miter lim="800000"/>
            <a:headEnd/>
            <a:tailEnd/>
          </a:ln>
        </p:spPr>
        <p:txBody>
          <a:bodyPr wrap="square">
            <a:spAutoFit/>
          </a:bodyPr>
          <a:lstStyle/>
          <a:p>
            <a:pPr>
              <a:buClr>
                <a:srgbClr val="FFFF00"/>
              </a:buClr>
              <a:buFont typeface="Wingdings" pitchFamily="2" charset="2"/>
              <a:buChar char="Ø"/>
            </a:pPr>
            <a:r>
              <a:rPr lang="fr-FR" sz="1800" dirty="0"/>
              <a:t>  </a:t>
            </a:r>
            <a:r>
              <a:rPr lang="fr-FR" sz="1600" dirty="0">
                <a:solidFill>
                  <a:schemeClr val="tx2">
                    <a:lumMod val="50000"/>
                  </a:schemeClr>
                </a:solidFill>
                <a:latin typeface="Comic Sans MS" pitchFamily="66" charset="0"/>
              </a:rPr>
              <a:t>Si on se limite aux usages de base d'un ordinateur à savoir :</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consulter internet</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envoyer et recevoir des mails</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faire du traitement de texte et du tableur</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lire ou graver des DVD</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on pourra se contenter d'un début de gamme à 500</a:t>
            </a:r>
            <a:r>
              <a:rPr lang="fr-FR" sz="1600" dirty="0" smtClean="0">
                <a:solidFill>
                  <a:schemeClr val="tx2">
                    <a:lumMod val="50000"/>
                  </a:schemeClr>
                </a:solidFill>
                <a:latin typeface="Comic Sans MS" pitchFamily="66" charset="0"/>
              </a:rPr>
              <a:t>€ « voir moins mais cela aura une conséquence sur le matériel »</a:t>
            </a:r>
            <a:endParaRPr lang="fr-FR" sz="1600" dirty="0">
              <a:solidFill>
                <a:schemeClr val="tx2">
                  <a:lumMod val="50000"/>
                </a:schemeClr>
              </a:solidFill>
              <a:latin typeface="Comic Sans MS" pitchFamily="66" charset="0"/>
            </a:endParaRPr>
          </a:p>
        </p:txBody>
      </p:sp>
      <p:sp>
        <p:nvSpPr>
          <p:cNvPr id="1034" name="Text Box 10"/>
          <p:cNvSpPr txBox="1">
            <a:spLocks noChangeArrowheads="1"/>
          </p:cNvSpPr>
          <p:nvPr/>
        </p:nvSpPr>
        <p:spPr bwMode="auto">
          <a:xfrm>
            <a:off x="0" y="3657600"/>
            <a:ext cx="8286243" cy="1354217"/>
          </a:xfrm>
          <a:prstGeom prst="rect">
            <a:avLst/>
          </a:prstGeom>
          <a:noFill/>
          <a:ln w="9525">
            <a:noFill/>
            <a:miter lim="800000"/>
            <a:headEnd/>
            <a:tailEnd/>
          </a:ln>
        </p:spPr>
        <p:txBody>
          <a:bodyPr wrap="none">
            <a:spAutoFit/>
          </a:bodyPr>
          <a:lstStyle/>
          <a:p>
            <a:pPr>
              <a:buClr>
                <a:srgbClr val="FFFF00"/>
              </a:buClr>
              <a:buFont typeface="Wingdings" pitchFamily="2" charset="2"/>
              <a:buChar char="Ø"/>
            </a:pPr>
            <a:r>
              <a:rPr lang="fr-FR" sz="1800" dirty="0">
                <a:solidFill>
                  <a:schemeClr val="tx2">
                    <a:lumMod val="50000"/>
                  </a:schemeClr>
                </a:solidFill>
                <a:latin typeface="Comic Sans MS" pitchFamily="66" charset="0"/>
              </a:rPr>
              <a:t>  </a:t>
            </a:r>
            <a:r>
              <a:rPr lang="fr-FR" sz="1600" dirty="0">
                <a:solidFill>
                  <a:schemeClr val="tx2">
                    <a:lumMod val="50000"/>
                  </a:schemeClr>
                </a:solidFill>
                <a:latin typeface="Comic Sans MS" pitchFamily="66" charset="0"/>
              </a:rPr>
              <a:t>Pour des usages plus gourmands en terme d'espace et de puissance tels que :</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traitement d'images</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musique</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montage </a:t>
            </a:r>
            <a:r>
              <a:rPr lang="fr-FR" sz="1600" dirty="0" smtClean="0">
                <a:solidFill>
                  <a:schemeClr val="tx2">
                    <a:lumMod val="50000"/>
                  </a:schemeClr>
                </a:solidFill>
                <a:latin typeface="Comic Sans MS" pitchFamily="66" charset="0"/>
              </a:rPr>
              <a:t>vidéo</a:t>
            </a:r>
            <a:r>
              <a:rPr lang="fr-FR" sz="1600" dirty="0">
                <a:solidFill>
                  <a:schemeClr val="tx2">
                    <a:lumMod val="50000"/>
                  </a:schemeClr>
                </a:solidFill>
                <a:latin typeface="Comic Sans MS" pitchFamily="66" charset="0"/>
              </a:rPr>
              <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on doit demander plus de performances et chercher dans une gamme de 800 à </a:t>
            </a:r>
            <a:r>
              <a:rPr lang="fr-FR" sz="1600" dirty="0" smtClean="0">
                <a:solidFill>
                  <a:schemeClr val="tx2">
                    <a:lumMod val="50000"/>
                  </a:schemeClr>
                </a:solidFill>
                <a:latin typeface="Comic Sans MS" pitchFamily="66" charset="0"/>
              </a:rPr>
              <a:t>1200</a:t>
            </a:r>
            <a:r>
              <a:rPr lang="fr-FR" sz="1600" dirty="0">
                <a:solidFill>
                  <a:schemeClr val="tx2">
                    <a:lumMod val="50000"/>
                  </a:schemeClr>
                </a:solidFill>
                <a:latin typeface="Comic Sans MS" pitchFamily="66" charset="0"/>
              </a:rPr>
              <a:t>€</a:t>
            </a:r>
          </a:p>
        </p:txBody>
      </p:sp>
      <p:sp>
        <p:nvSpPr>
          <p:cNvPr id="1035" name="Text Box 11"/>
          <p:cNvSpPr txBox="1">
            <a:spLocks noChangeArrowheads="1"/>
          </p:cNvSpPr>
          <p:nvPr/>
        </p:nvSpPr>
        <p:spPr bwMode="auto">
          <a:xfrm>
            <a:off x="1622425" y="5410200"/>
            <a:ext cx="7521575" cy="1107996"/>
          </a:xfrm>
          <a:prstGeom prst="rect">
            <a:avLst/>
          </a:prstGeom>
          <a:noFill/>
          <a:ln w="9525">
            <a:noFill/>
            <a:miter lim="800000"/>
            <a:headEnd/>
            <a:tailEnd/>
          </a:ln>
        </p:spPr>
        <p:txBody>
          <a:bodyPr>
            <a:spAutoFit/>
          </a:bodyPr>
          <a:lstStyle/>
          <a:p>
            <a:pPr>
              <a:spcBef>
                <a:spcPct val="50000"/>
              </a:spcBef>
              <a:buClr>
                <a:srgbClr val="FFFF00"/>
              </a:buClr>
              <a:buFont typeface="Wingdings" pitchFamily="2" charset="2"/>
              <a:buChar char="Ø"/>
            </a:pPr>
            <a:r>
              <a:rPr lang="fr-FR" sz="1800" dirty="0">
                <a:solidFill>
                  <a:schemeClr val="tx2">
                    <a:lumMod val="50000"/>
                  </a:schemeClr>
                </a:solidFill>
                <a:latin typeface="Comic Sans MS" pitchFamily="66" charset="0"/>
              </a:rPr>
              <a:t> </a:t>
            </a:r>
            <a:r>
              <a:rPr lang="fr-FR" sz="1600" dirty="0">
                <a:solidFill>
                  <a:schemeClr val="tx2">
                    <a:lumMod val="50000"/>
                  </a:schemeClr>
                </a:solidFill>
                <a:latin typeface="Comic Sans MS" pitchFamily="66" charset="0"/>
              </a:rPr>
              <a:t>Enfin si on est adepte de jeux </a:t>
            </a:r>
            <a:r>
              <a:rPr lang="fr-FR" sz="1600" dirty="0" smtClean="0">
                <a:solidFill>
                  <a:schemeClr val="tx2">
                    <a:lumMod val="50000"/>
                  </a:schemeClr>
                </a:solidFill>
                <a:latin typeface="Comic Sans MS" pitchFamily="66" charset="0"/>
              </a:rPr>
              <a:t>vidéo </a:t>
            </a:r>
            <a:r>
              <a:rPr lang="fr-FR" sz="1600" dirty="0">
                <a:solidFill>
                  <a:schemeClr val="tx2">
                    <a:lumMod val="50000"/>
                  </a:schemeClr>
                </a:solidFill>
                <a:latin typeface="Comic Sans MS" pitchFamily="66" charset="0"/>
              </a:rPr>
              <a:t>il faut un processeur puissant et une carte d'affichage performante et le prix à payer s'en ressentira ( plus de </a:t>
            </a:r>
            <a:r>
              <a:rPr lang="fr-FR" sz="1600" dirty="0" smtClean="0">
                <a:solidFill>
                  <a:schemeClr val="tx2">
                    <a:lumMod val="50000"/>
                  </a:schemeClr>
                </a:solidFill>
                <a:latin typeface="Comic Sans MS" pitchFamily="66" charset="0"/>
              </a:rPr>
              <a:t>1700 </a:t>
            </a:r>
            <a:r>
              <a:rPr lang="fr-FR" sz="1600" dirty="0">
                <a:solidFill>
                  <a:schemeClr val="tx2">
                    <a:lumMod val="50000"/>
                  </a:schemeClr>
                </a:solidFill>
                <a:latin typeface="Comic Sans MS" pitchFamily="66" charset="0"/>
              </a:rPr>
              <a:t>€ </a:t>
            </a:r>
            <a:r>
              <a:rPr lang="fr-FR" sz="1600" dirty="0" smtClean="0">
                <a:solidFill>
                  <a:schemeClr val="tx2">
                    <a:lumMod val="50000"/>
                  </a:schemeClr>
                </a:solidFill>
                <a:latin typeface="Comic Sans MS" pitchFamily="66" charset="0"/>
              </a:rPr>
              <a:t>) en configuration magasin ou environ 1000€ à monter sois Même. (pour les plus courageux) </a:t>
            </a:r>
            <a:endParaRPr lang="fr-FR" sz="1600" dirty="0">
              <a:solidFill>
                <a:schemeClr val="tx2">
                  <a:lumMod val="50000"/>
                </a:schemeClr>
              </a:solidFill>
              <a:latin typeface="Comic Sans MS" pitchFamily="66" charset="0"/>
            </a:endParaRPr>
          </a:p>
        </p:txBody>
      </p:sp>
      <p:pic>
        <p:nvPicPr>
          <p:cNvPr id="6152" name="Picture 16" descr="https://www.cim26.net/local/cache-vignettes/L115xH146/siteon0-dc90f.gif?1534399052"/>
          <p:cNvPicPr>
            <a:picLocks noChangeAspect="1" noChangeArrowheads="1"/>
          </p:cNvPicPr>
          <p:nvPr/>
        </p:nvPicPr>
        <p:blipFill>
          <a:blip r:embed="rId3"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2">
                                            <p:txEl>
                                              <p:pRg st="0" end="0"/>
                                            </p:txEl>
                                          </p:spTgt>
                                        </p:tgtEl>
                                        <p:attrNameLst>
                                          <p:attrName>style.visibility</p:attrName>
                                        </p:attrNameLst>
                                      </p:cBhvr>
                                      <p:to>
                                        <p:strVal val="visible"/>
                                      </p:to>
                                    </p:set>
                                    <p:anim calcmode="lin" valueType="num">
                                      <p:cBhvr additive="base">
                                        <p:cTn id="13" dur="500" fill="hold"/>
                                        <p:tgtEl>
                                          <p:spTgt spid="10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3"/>
                                        </p:tgtEl>
                                        <p:attrNameLst>
                                          <p:attrName>style.visibility</p:attrName>
                                        </p:attrNameLst>
                                      </p:cBhvr>
                                      <p:to>
                                        <p:strVal val="visible"/>
                                      </p:to>
                                    </p:set>
                                    <p:anim calcmode="lin" valueType="num">
                                      <p:cBhvr additive="base">
                                        <p:cTn id="19" dur="500" fill="hold"/>
                                        <p:tgtEl>
                                          <p:spTgt spid="1033"/>
                                        </p:tgtEl>
                                        <p:attrNameLst>
                                          <p:attrName>ppt_x</p:attrName>
                                        </p:attrNameLst>
                                      </p:cBhvr>
                                      <p:tavLst>
                                        <p:tav tm="0">
                                          <p:val>
                                            <p:strVal val="0-#ppt_w/2"/>
                                          </p:val>
                                        </p:tav>
                                        <p:tav tm="100000">
                                          <p:val>
                                            <p:strVal val="#ppt_x"/>
                                          </p:val>
                                        </p:tav>
                                      </p:tavLst>
                                    </p:anim>
                                    <p:anim calcmode="lin" valueType="num">
                                      <p:cBhvr additive="base">
                                        <p:cTn id="20" dur="5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0-#ppt_w/2"/>
                                          </p:val>
                                        </p:tav>
                                        <p:tav tm="100000">
                                          <p:val>
                                            <p:strVal val="#ppt_x"/>
                                          </p:val>
                                        </p:tav>
                                      </p:tavLst>
                                    </p:anim>
                                    <p:anim calcmode="lin" valueType="num">
                                      <p:cBhvr additive="base">
                                        <p:cTn id="26"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5"/>
                                        </p:tgtEl>
                                        <p:attrNameLst>
                                          <p:attrName>style.visibility</p:attrName>
                                        </p:attrNameLst>
                                      </p:cBhvr>
                                      <p:to>
                                        <p:strVal val="visible"/>
                                      </p:to>
                                    </p:set>
                                    <p:anim calcmode="lin" valueType="num">
                                      <p:cBhvr additive="base">
                                        <p:cTn id="31" dur="500" fill="hold"/>
                                        <p:tgtEl>
                                          <p:spTgt spid="1035"/>
                                        </p:tgtEl>
                                        <p:attrNameLst>
                                          <p:attrName>ppt_x</p:attrName>
                                        </p:attrNameLst>
                                      </p:cBhvr>
                                      <p:tavLst>
                                        <p:tav tm="0">
                                          <p:val>
                                            <p:strVal val="0-#ppt_w/2"/>
                                          </p:val>
                                        </p:tav>
                                        <p:tav tm="100000">
                                          <p:val>
                                            <p:strVal val="#ppt_x"/>
                                          </p:val>
                                        </p:tav>
                                      </p:tavLst>
                                    </p:anim>
                                    <p:anim calcmode="lin" valueType="num">
                                      <p:cBhvr additive="base">
                                        <p:cTn id="32" dur="500" fill="hold"/>
                                        <p:tgtEl>
                                          <p:spTgt spid="10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utoUpdateAnimBg="0"/>
      <p:bldP spid="1032" grpId="0" build="p" autoUpdateAnimBg="0"/>
      <p:bldP spid="1033" grpId="0" autoUpdateAnimBg="0"/>
      <p:bldP spid="1034" grpId="0" autoUpdateAnimBg="0"/>
      <p:bldP spid="103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18440" name="Picture 8" descr="Résultat de recherche d'images pour &quot;pc de bureau gamer&quot;"/>
          <p:cNvPicPr>
            <a:picLocks noChangeAspect="1" noChangeArrowheads="1"/>
          </p:cNvPicPr>
          <p:nvPr/>
        </p:nvPicPr>
        <p:blipFill>
          <a:blip r:embed="rId3" cstate="print"/>
          <a:srcRect/>
          <a:stretch>
            <a:fillRect/>
          </a:stretch>
        </p:blipFill>
        <p:spPr bwMode="auto">
          <a:xfrm>
            <a:off x="6876256" y="188640"/>
            <a:ext cx="2087464" cy="2004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5" name="Rectangle 3"/>
          <p:cNvSpPr>
            <a:spLocks noGrp="1" noChangeArrowheads="1"/>
          </p:cNvSpPr>
          <p:nvPr>
            <p:ph type="title"/>
          </p:nvPr>
        </p:nvSpPr>
        <p:spPr>
          <a:xfrm>
            <a:off x="685800" y="0"/>
            <a:ext cx="7772400" cy="533400"/>
          </a:xfrm>
        </p:spPr>
        <p:txBody>
          <a:bodyPr/>
          <a:lstStyle/>
          <a:p>
            <a:r>
              <a:rPr lang="fr-FR" sz="3200" dirty="0" smtClean="0">
                <a:solidFill>
                  <a:srgbClr val="FFFF00"/>
                </a:solidFill>
              </a:rPr>
              <a:t>L'Ordinateur de bureau</a:t>
            </a:r>
          </a:p>
        </p:txBody>
      </p:sp>
      <p:sp>
        <p:nvSpPr>
          <p:cNvPr id="18436" name="Rectangle 4"/>
          <p:cNvSpPr>
            <a:spLocks noGrp="1" noChangeArrowheads="1"/>
          </p:cNvSpPr>
          <p:nvPr>
            <p:ph idx="1"/>
          </p:nvPr>
        </p:nvSpPr>
        <p:spPr>
          <a:xfrm>
            <a:off x="0" y="2060848"/>
            <a:ext cx="8604448" cy="2304256"/>
          </a:xfrm>
        </p:spPr>
        <p:txBody>
          <a:bodyPr>
            <a:normAutofit fontScale="62500" lnSpcReduction="20000"/>
          </a:bodyPr>
          <a:lstStyle/>
          <a:p>
            <a:pPr marL="274320" indent="-274320" fontAlgn="auto">
              <a:lnSpc>
                <a:spcPct val="120000"/>
              </a:lnSpc>
              <a:spcAft>
                <a:spcPts val="0"/>
              </a:spcAft>
              <a:buClr>
                <a:schemeClr val="bg2">
                  <a:lumMod val="75000"/>
                </a:schemeClr>
              </a:buClr>
              <a:buFont typeface="Wingdings" pitchFamily="2" charset="2"/>
              <a:buChar char="Ø"/>
              <a:defRPr/>
            </a:pPr>
            <a:r>
              <a:rPr lang="fr-FR" sz="2900" dirty="0">
                <a:solidFill>
                  <a:schemeClr val="tx2">
                    <a:lumMod val="50000"/>
                  </a:schemeClr>
                </a:solidFill>
                <a:latin typeface="Comic Sans MS" pitchFamily="66" charset="0"/>
              </a:rPr>
              <a:t>L’ordinateur de bureau a pour lui son confort , lié essentiellement à son grand clavier et son grand écran</a:t>
            </a:r>
            <a:r>
              <a:rPr lang="fr-FR" dirty="0">
                <a:solidFill>
                  <a:schemeClr val="tx2">
                    <a:lumMod val="50000"/>
                  </a:schemeClr>
                </a:solidFill>
                <a:latin typeface="Comic Sans MS" pitchFamily="66" charset="0"/>
              </a:rPr>
              <a:t>. </a:t>
            </a:r>
            <a:endParaRPr lang="fr-FR" dirty="0" smtClean="0">
              <a:solidFill>
                <a:schemeClr val="tx2">
                  <a:lumMod val="50000"/>
                </a:schemeClr>
              </a:solidFill>
              <a:latin typeface="Comic Sans MS" pitchFamily="66" charset="0"/>
            </a:endParaRPr>
          </a:p>
          <a:p>
            <a:pPr marL="274320" indent="-274320" fontAlgn="auto">
              <a:lnSpc>
                <a:spcPct val="90000"/>
              </a:lnSpc>
              <a:spcAft>
                <a:spcPts val="0"/>
              </a:spcAft>
              <a:buClr>
                <a:schemeClr val="bg2">
                  <a:lumMod val="75000"/>
                </a:schemeClr>
              </a:buClr>
              <a:buNone/>
              <a:defRPr/>
            </a:pPr>
            <a:endParaRPr lang="fr-FR" dirty="0" smtClean="0">
              <a:solidFill>
                <a:schemeClr val="tx2">
                  <a:lumMod val="50000"/>
                </a:schemeClr>
              </a:solidFill>
              <a:latin typeface="Comic Sans MS" pitchFamily="66" charset="0"/>
            </a:endParaRPr>
          </a:p>
          <a:p>
            <a:pPr marL="274320" indent="-274320" fontAlgn="auto">
              <a:lnSpc>
                <a:spcPct val="120000"/>
              </a:lnSpc>
              <a:spcAft>
                <a:spcPts val="0"/>
              </a:spcAft>
              <a:buClr>
                <a:schemeClr val="bg2">
                  <a:lumMod val="75000"/>
                </a:schemeClr>
              </a:buClr>
              <a:buFont typeface="Wingdings" pitchFamily="2" charset="2"/>
              <a:buChar char="Ø"/>
              <a:defRPr/>
            </a:pPr>
            <a:r>
              <a:rPr lang="fr-FR" sz="2900" b="1" dirty="0" smtClean="0">
                <a:solidFill>
                  <a:schemeClr val="tx2">
                    <a:lumMod val="50000"/>
                  </a:schemeClr>
                </a:solidFill>
                <a:latin typeface="Comic Sans MS" pitchFamily="66" charset="0"/>
              </a:rPr>
              <a:t>Il </a:t>
            </a:r>
            <a:r>
              <a:rPr lang="fr-FR" sz="2900" b="1" dirty="0">
                <a:solidFill>
                  <a:schemeClr val="tx2">
                    <a:lumMod val="50000"/>
                  </a:schemeClr>
                </a:solidFill>
                <a:latin typeface="Comic Sans MS" pitchFamily="66" charset="0"/>
              </a:rPr>
              <a:t>est facilement "</a:t>
            </a:r>
            <a:r>
              <a:rPr lang="fr-FR" sz="2900" b="1" dirty="0" err="1">
                <a:solidFill>
                  <a:schemeClr val="tx2">
                    <a:lumMod val="50000"/>
                  </a:schemeClr>
                </a:solidFill>
                <a:latin typeface="Comic Sans MS" pitchFamily="66" charset="0"/>
              </a:rPr>
              <a:t>upgradable</a:t>
            </a:r>
            <a:r>
              <a:rPr lang="fr-FR" sz="2900" b="1" dirty="0">
                <a:solidFill>
                  <a:schemeClr val="tx2">
                    <a:lumMod val="50000"/>
                  </a:schemeClr>
                </a:solidFill>
                <a:latin typeface="Comic Sans MS" pitchFamily="66" charset="0"/>
              </a:rPr>
              <a:t> "</a:t>
            </a:r>
            <a:r>
              <a:rPr lang="fr-FR" sz="2900" dirty="0">
                <a:solidFill>
                  <a:schemeClr val="tx2">
                    <a:lumMod val="50000"/>
                  </a:schemeClr>
                </a:solidFill>
                <a:latin typeface="Comic Sans MS" pitchFamily="66" charset="0"/>
              </a:rPr>
              <a:t>et pour un coût modéré, il verra ses performances s’améliorer grâce à l’ajout de disques plus gros et plus rapides ,de cartes </a:t>
            </a:r>
            <a:r>
              <a:rPr lang="fr-FR" sz="2900" dirty="0" smtClean="0">
                <a:solidFill>
                  <a:schemeClr val="tx2">
                    <a:lumMod val="50000"/>
                  </a:schemeClr>
                </a:solidFill>
                <a:latin typeface="Comic Sans MS" pitchFamily="66" charset="0"/>
              </a:rPr>
              <a:t>Graphique, </a:t>
            </a:r>
            <a:r>
              <a:rPr lang="fr-FR" sz="2900" dirty="0">
                <a:solidFill>
                  <a:schemeClr val="tx2">
                    <a:lumMod val="50000"/>
                  </a:schemeClr>
                </a:solidFill>
                <a:latin typeface="Comic Sans MS" pitchFamily="66" charset="0"/>
              </a:rPr>
              <a:t>de barrettes mémoire supplémentaires ,etc.</a:t>
            </a:r>
            <a:br>
              <a:rPr lang="fr-FR" sz="2900" dirty="0">
                <a:solidFill>
                  <a:schemeClr val="tx2">
                    <a:lumMod val="50000"/>
                  </a:schemeClr>
                </a:solidFill>
                <a:latin typeface="Comic Sans MS" pitchFamily="66" charset="0"/>
              </a:rPr>
            </a:br>
            <a:r>
              <a:rPr lang="fr-FR" sz="2900" dirty="0">
                <a:solidFill>
                  <a:schemeClr val="tx2">
                    <a:lumMod val="50000"/>
                  </a:schemeClr>
                </a:solidFill>
                <a:latin typeface="Comic Sans MS" pitchFamily="66" charset="0"/>
              </a:rPr>
              <a:t>Par contre il est plus encombrant et est difficilement </a:t>
            </a:r>
            <a:r>
              <a:rPr lang="fr-FR" sz="2900" dirty="0" smtClean="0">
                <a:solidFill>
                  <a:schemeClr val="tx2">
                    <a:lumMod val="50000"/>
                  </a:schemeClr>
                </a:solidFill>
                <a:latin typeface="Comic Sans MS" pitchFamily="66" charset="0"/>
              </a:rPr>
              <a:t>transportable,</a:t>
            </a:r>
            <a:endParaRPr lang="fr-FR" sz="2900" dirty="0">
              <a:solidFill>
                <a:schemeClr val="tx2">
                  <a:lumMod val="50000"/>
                </a:schemeClr>
              </a:solidFill>
              <a:latin typeface="Comic Sans MS" pitchFamily="66" charset="0"/>
            </a:endParaRPr>
          </a:p>
          <a:p>
            <a:pPr marL="274320" indent="-274320" fontAlgn="auto">
              <a:lnSpc>
                <a:spcPct val="90000"/>
              </a:lnSpc>
              <a:spcAft>
                <a:spcPts val="0"/>
              </a:spcAft>
              <a:buClr>
                <a:srgbClr val="FFFF00"/>
              </a:buClr>
              <a:buFont typeface="Wingdings" pitchFamily="2" charset="2"/>
              <a:buChar char="Ø"/>
              <a:defRPr/>
            </a:pPr>
            <a:endParaRPr lang="fr-FR" sz="2900" dirty="0">
              <a:solidFill>
                <a:srgbClr val="FFFF00"/>
              </a:solidFill>
            </a:endParaRPr>
          </a:p>
        </p:txBody>
      </p:sp>
      <p:sp>
        <p:nvSpPr>
          <p:cNvPr id="7" name="Espace réservé du numéro de diapositive 5"/>
          <p:cNvSpPr>
            <a:spLocks noGrp="1"/>
          </p:cNvSpPr>
          <p:nvPr>
            <p:ph type="sldNum" sz="quarter" idx="12"/>
          </p:nvPr>
        </p:nvSpPr>
        <p:spPr/>
        <p:txBody>
          <a:bodyPr/>
          <a:lstStyle/>
          <a:p>
            <a:pPr>
              <a:defRPr/>
            </a:pPr>
            <a:fld id="{5618EE0C-7563-469E-B4B7-BF37BC4093C9}" type="slidenum">
              <a:rPr lang="fr-FR"/>
              <a:pPr>
                <a:defRPr/>
              </a:pPr>
              <a:t>3</a:t>
            </a:fld>
            <a:endParaRPr lang="fr-FR"/>
          </a:p>
        </p:txBody>
      </p:sp>
      <p:sp>
        <p:nvSpPr>
          <p:cNvPr id="18437" name="Text Box 5"/>
          <p:cNvSpPr txBox="1">
            <a:spLocks noChangeArrowheads="1"/>
          </p:cNvSpPr>
          <p:nvPr/>
        </p:nvSpPr>
        <p:spPr bwMode="auto">
          <a:xfrm>
            <a:off x="0" y="4437112"/>
            <a:ext cx="8686800" cy="1200329"/>
          </a:xfrm>
          <a:prstGeom prst="rect">
            <a:avLst/>
          </a:prstGeom>
          <a:noFill/>
          <a:ln w="9525">
            <a:noFill/>
            <a:miter lim="800000"/>
            <a:headEnd/>
            <a:tailEnd/>
          </a:ln>
        </p:spPr>
        <p:txBody>
          <a:bodyPr>
            <a:spAutoFit/>
          </a:bodyPr>
          <a:lstStyle/>
          <a:p>
            <a:pPr>
              <a:spcBef>
                <a:spcPct val="50000"/>
              </a:spcBef>
              <a:buClr>
                <a:schemeClr val="bg2">
                  <a:lumMod val="50000"/>
                </a:schemeClr>
              </a:buClr>
              <a:buFont typeface="Wingdings" pitchFamily="2" charset="2"/>
              <a:buChar char="Ø"/>
            </a:pPr>
            <a:r>
              <a:rPr lang="fr-FR" sz="1600" dirty="0">
                <a:solidFill>
                  <a:schemeClr val="tx2">
                    <a:lumMod val="50000"/>
                  </a:schemeClr>
                </a:solidFill>
                <a:latin typeface="Comic Sans MS" pitchFamily="66" charset="0"/>
              </a:rPr>
              <a:t>  Si on dispose de la place voulue et si on ne change pas fréquemment de domicile (vacances) c'est la meilleure solution et la plus confortable avec un écran pouvant maintenant faire 24" sans se ruiner</a:t>
            </a:r>
          </a:p>
          <a:p>
            <a:pPr>
              <a:spcBef>
                <a:spcPct val="50000"/>
              </a:spcBef>
              <a:buClr>
                <a:schemeClr val="bg2">
                  <a:lumMod val="50000"/>
                </a:schemeClr>
              </a:buClr>
              <a:buFont typeface="Wingdings" pitchFamily="2" charset="2"/>
              <a:buChar char="Ø"/>
            </a:pPr>
            <a:r>
              <a:rPr lang="fr-FR" sz="1600" dirty="0">
                <a:solidFill>
                  <a:schemeClr val="tx2">
                    <a:lumMod val="50000"/>
                  </a:schemeClr>
                </a:solidFill>
                <a:latin typeface="Comic Sans MS" pitchFamily="66" charset="0"/>
              </a:rPr>
              <a:t> Pour les "joueurs" c'est la solution obligée</a:t>
            </a:r>
          </a:p>
        </p:txBody>
      </p:sp>
      <p:pic>
        <p:nvPicPr>
          <p:cNvPr id="7175"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440"/>
                                        </p:tgtEl>
                                        <p:attrNameLst>
                                          <p:attrName>style.visibility</p:attrName>
                                        </p:attrNameLst>
                                      </p:cBhvr>
                                      <p:to>
                                        <p:strVal val="visible"/>
                                      </p:to>
                                    </p:set>
                                    <p:animEffect transition="in" filter="fade">
                                      <p:cBhvr>
                                        <p:cTn id="13" dur="2000"/>
                                        <p:tgtEl>
                                          <p:spTgt spid="1844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436">
                                            <p:txEl>
                                              <p:pRg st="0" end="0"/>
                                            </p:txEl>
                                          </p:spTgt>
                                        </p:tgtEl>
                                        <p:attrNameLst>
                                          <p:attrName>style.visibility</p:attrName>
                                        </p:attrNameLst>
                                      </p:cBhvr>
                                      <p:to>
                                        <p:strVal val="visible"/>
                                      </p:to>
                                    </p:set>
                                    <p:anim calcmode="lin" valueType="num">
                                      <p:cBhvr additive="base">
                                        <p:cTn id="18" dur="50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84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436">
                                            <p:txEl>
                                              <p:pRg st="2" end="2"/>
                                            </p:txEl>
                                          </p:spTgt>
                                        </p:tgtEl>
                                        <p:attrNameLst>
                                          <p:attrName>style.visibility</p:attrName>
                                        </p:attrNameLst>
                                      </p:cBhvr>
                                      <p:to>
                                        <p:strVal val="visible"/>
                                      </p:to>
                                    </p:set>
                                    <p:anim calcmode="lin" valueType="num">
                                      <p:cBhvr additive="base">
                                        <p:cTn id="24" dur="500" fill="hold"/>
                                        <p:tgtEl>
                                          <p:spTgt spid="1843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4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8437"/>
                                        </p:tgtEl>
                                        <p:attrNameLst>
                                          <p:attrName>style.visibility</p:attrName>
                                        </p:attrNameLst>
                                      </p:cBhvr>
                                      <p:to>
                                        <p:strVal val="visible"/>
                                      </p:to>
                                    </p:set>
                                    <p:anim calcmode="lin" valueType="num">
                                      <p:cBhvr additive="base">
                                        <p:cTn id="30" dur="500" fill="hold"/>
                                        <p:tgtEl>
                                          <p:spTgt spid="18437"/>
                                        </p:tgtEl>
                                        <p:attrNameLst>
                                          <p:attrName>ppt_x</p:attrName>
                                        </p:attrNameLst>
                                      </p:cBhvr>
                                      <p:tavLst>
                                        <p:tav tm="0">
                                          <p:val>
                                            <p:strVal val="0-#ppt_w/2"/>
                                          </p:val>
                                        </p:tav>
                                        <p:tav tm="100000">
                                          <p:val>
                                            <p:strVal val="#ppt_x"/>
                                          </p:val>
                                        </p:tav>
                                      </p:tavLst>
                                    </p:anim>
                                    <p:anim calcmode="lin" valueType="num">
                                      <p:cBhvr additive="base">
                                        <p:cTn id="31"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build="p" autoUpdateAnimBg="0"/>
      <p:bldP spid="1843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9" name="Picture 28" descr="Résultat de recherche d'images pour &quot;image portable gamer&quot;"/>
          <p:cNvPicPr>
            <a:picLocks noChangeAspect="1" noChangeArrowheads="1"/>
          </p:cNvPicPr>
          <p:nvPr/>
        </p:nvPicPr>
        <p:blipFill>
          <a:blip r:embed="rId3" cstate="print"/>
          <a:srcRect/>
          <a:stretch>
            <a:fillRect/>
          </a:stretch>
        </p:blipFill>
        <p:spPr bwMode="auto">
          <a:xfrm>
            <a:off x="6537325" y="262587"/>
            <a:ext cx="1995115" cy="1397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3" name="Rectangle 3"/>
          <p:cNvSpPr>
            <a:spLocks noGrp="1" noChangeArrowheads="1"/>
          </p:cNvSpPr>
          <p:nvPr>
            <p:ph type="title"/>
          </p:nvPr>
        </p:nvSpPr>
        <p:spPr>
          <a:xfrm>
            <a:off x="685800" y="0"/>
            <a:ext cx="7772400" cy="609600"/>
          </a:xfrm>
        </p:spPr>
        <p:txBody>
          <a:bodyPr/>
          <a:lstStyle/>
          <a:p>
            <a:r>
              <a:rPr lang="fr-FR" sz="3200" dirty="0" smtClean="0">
                <a:solidFill>
                  <a:srgbClr val="FFFF00"/>
                </a:solidFill>
              </a:rPr>
              <a:t>Les portables</a:t>
            </a:r>
          </a:p>
        </p:txBody>
      </p:sp>
      <p:sp>
        <p:nvSpPr>
          <p:cNvPr id="20484" name="Rectangle 4"/>
          <p:cNvSpPr>
            <a:spLocks noGrp="1" noChangeArrowheads="1"/>
          </p:cNvSpPr>
          <p:nvPr>
            <p:ph idx="1"/>
          </p:nvPr>
        </p:nvSpPr>
        <p:spPr>
          <a:xfrm>
            <a:off x="0" y="1484784"/>
            <a:ext cx="8915400" cy="4608511"/>
          </a:xfrm>
        </p:spPr>
        <p:txBody>
          <a:bodyPr/>
          <a:lstStyle/>
          <a:p>
            <a:pPr>
              <a:buFont typeface="Wingdings" pitchFamily="2" charset="2"/>
              <a:buChar char="Ø"/>
            </a:pPr>
            <a:r>
              <a:rPr lang="fr-FR" sz="1400" dirty="0" smtClean="0">
                <a:solidFill>
                  <a:schemeClr val="tx2">
                    <a:lumMod val="50000"/>
                  </a:schemeClr>
                </a:solidFill>
                <a:latin typeface="Comic Sans MS" pitchFamily="66" charset="0"/>
              </a:rPr>
              <a:t> Les ultra-portables. </a:t>
            </a:r>
            <a:br>
              <a:rPr lang="fr-FR" sz="1400" dirty="0" smtClean="0">
                <a:solidFill>
                  <a:schemeClr val="tx2">
                    <a:lumMod val="50000"/>
                  </a:schemeClr>
                </a:solidFill>
                <a:latin typeface="Comic Sans MS" pitchFamily="66" charset="0"/>
              </a:rPr>
            </a:br>
            <a:r>
              <a:rPr lang="fr-FR" sz="1400" dirty="0" smtClean="0">
                <a:solidFill>
                  <a:schemeClr val="tx2">
                    <a:lumMod val="50000"/>
                  </a:schemeClr>
                </a:solidFill>
                <a:latin typeface="Comic Sans MS" pitchFamily="66" charset="0"/>
              </a:rPr>
              <a:t>Compacts, légers, ils se font oublier lors du transport. Leur écran compris entre 11 et 14‘’ (28 à 35 cm) pourra parfois s’avérer un peu petit</a:t>
            </a:r>
            <a:r>
              <a:rPr lang="fr-FR" sz="1400" dirty="0" smtClean="0">
                <a:solidFill>
                  <a:srgbClr val="FFFF00"/>
                </a:solidFill>
                <a:latin typeface="Comic Sans MS" pitchFamily="66" charset="0"/>
              </a:rPr>
              <a:t>. Laissons les aux professionnels…</a:t>
            </a:r>
            <a:br>
              <a:rPr lang="fr-FR" sz="1400" dirty="0" smtClean="0">
                <a:solidFill>
                  <a:srgbClr val="FFFF00"/>
                </a:solidFill>
                <a:latin typeface="Comic Sans MS" pitchFamily="66" charset="0"/>
              </a:rPr>
            </a:br>
            <a:endParaRPr lang="fr-FR" sz="1400" dirty="0" smtClean="0">
              <a:solidFill>
                <a:srgbClr val="FFFF00"/>
              </a:solidFill>
              <a:latin typeface="Comic Sans MS" pitchFamily="66" charset="0"/>
            </a:endParaRPr>
          </a:p>
          <a:p>
            <a:pPr>
              <a:buFont typeface="Wingdings" pitchFamily="2" charset="2"/>
              <a:buChar char="Ø"/>
            </a:pPr>
            <a:r>
              <a:rPr lang="fr-FR" sz="1400" dirty="0" smtClean="0">
                <a:solidFill>
                  <a:schemeClr val="tx2">
                    <a:lumMod val="50000"/>
                  </a:schemeClr>
                </a:solidFill>
                <a:latin typeface="Comic Sans MS" pitchFamily="66" charset="0"/>
              </a:rPr>
              <a:t>Les portables généralistes. </a:t>
            </a:r>
            <a:br>
              <a:rPr lang="fr-FR" sz="1400" dirty="0" smtClean="0">
                <a:solidFill>
                  <a:schemeClr val="tx2">
                    <a:lumMod val="50000"/>
                  </a:schemeClr>
                </a:solidFill>
                <a:latin typeface="Comic Sans MS" pitchFamily="66" charset="0"/>
              </a:rPr>
            </a:br>
            <a:r>
              <a:rPr lang="fr-FR" sz="1400" dirty="0" smtClean="0">
                <a:solidFill>
                  <a:schemeClr val="tx2">
                    <a:lumMod val="50000"/>
                  </a:schemeClr>
                </a:solidFill>
                <a:latin typeface="Comic Sans MS" pitchFamily="66" charset="0"/>
              </a:rPr>
              <a:t>Avec leur écran 15,4’’ (39 cm), ils sont le bon compromis entre la portabilité, la puissance et le confort, sans oublier un coût raisonnable</a:t>
            </a:r>
          </a:p>
          <a:p>
            <a:pPr>
              <a:buFont typeface="Wingdings" pitchFamily="2" charset="2"/>
              <a:buNone/>
            </a:pPr>
            <a:endParaRPr lang="fr-FR" sz="1400" dirty="0" smtClean="0">
              <a:solidFill>
                <a:srgbClr val="FFFF00"/>
              </a:solidFill>
              <a:latin typeface="Comic Sans MS" pitchFamily="66" charset="0"/>
            </a:endParaRPr>
          </a:p>
          <a:p>
            <a:pPr>
              <a:buFont typeface="Wingdings" pitchFamily="2" charset="2"/>
              <a:buChar char="Ø"/>
            </a:pPr>
            <a:r>
              <a:rPr lang="fr-FR" sz="1400" dirty="0" smtClean="0">
                <a:solidFill>
                  <a:schemeClr val="tx2">
                    <a:lumMod val="50000"/>
                  </a:schemeClr>
                </a:solidFill>
                <a:latin typeface="Comic Sans MS" pitchFamily="66" charset="0"/>
              </a:rPr>
              <a:t>Les portables grands confort. De dimensions identiques à celui de la plupart des PC de bureau, </a:t>
            </a:r>
            <a:br>
              <a:rPr lang="fr-FR" sz="1400" dirty="0" smtClean="0">
                <a:solidFill>
                  <a:schemeClr val="tx2">
                    <a:lumMod val="50000"/>
                  </a:schemeClr>
                </a:solidFill>
                <a:latin typeface="Comic Sans MS" pitchFamily="66" charset="0"/>
              </a:rPr>
            </a:br>
            <a:r>
              <a:rPr lang="fr-FR" sz="1400" dirty="0" smtClean="0">
                <a:solidFill>
                  <a:schemeClr val="tx2">
                    <a:lumMod val="50000"/>
                  </a:schemeClr>
                </a:solidFill>
                <a:latin typeface="Comic Sans MS" pitchFamily="66" charset="0"/>
              </a:rPr>
              <a:t>l’écran de 17’’ (43 cm) permet d’étaler facilement 2 documents, d’afficher plusieurs fenêtres simultanément et passer rapidement de l’une à l’autre.</a:t>
            </a:r>
            <a:br>
              <a:rPr lang="fr-FR" sz="1400" dirty="0" smtClean="0">
                <a:solidFill>
                  <a:schemeClr val="tx2">
                    <a:lumMod val="50000"/>
                  </a:schemeClr>
                </a:solidFill>
                <a:latin typeface="Comic Sans MS" pitchFamily="66" charset="0"/>
              </a:rPr>
            </a:br>
            <a:endParaRPr lang="fr-FR" sz="1400" dirty="0" smtClean="0">
              <a:solidFill>
                <a:schemeClr val="tx2">
                  <a:lumMod val="50000"/>
                </a:schemeClr>
              </a:solidFill>
              <a:latin typeface="Comic Sans MS" pitchFamily="66" charset="0"/>
            </a:endParaRPr>
          </a:p>
          <a:p>
            <a:pPr>
              <a:buFont typeface="Wingdings" pitchFamily="2" charset="2"/>
              <a:buChar char="Ø"/>
            </a:pPr>
            <a:r>
              <a:rPr lang="fr-FR" sz="1400" dirty="0" smtClean="0">
                <a:solidFill>
                  <a:schemeClr val="tx2">
                    <a:lumMod val="50000"/>
                  </a:schemeClr>
                </a:solidFill>
                <a:latin typeface="Comic Sans MS" pitchFamily="66" charset="0"/>
              </a:rPr>
              <a:t>Les Transportables. 20’’ (51 cm), c’est un superbe écran, que ce soit pour regarder la TV ou y disposer tous les outils requis par certains logiciels. Par contre ce n’est plus vraiment portatif, 5 kg, voire largement plus… À déplacer de temps à autre !</a:t>
            </a:r>
          </a:p>
          <a:p>
            <a:pPr>
              <a:lnSpc>
                <a:spcPct val="90000"/>
              </a:lnSpc>
              <a:buFont typeface="Wingdings" pitchFamily="2" charset="2"/>
              <a:buChar char="Ø"/>
            </a:pPr>
            <a:endParaRPr lang="fr-FR" sz="1400" dirty="0" smtClean="0">
              <a:solidFill>
                <a:srgbClr val="FFFF00"/>
              </a:solidFill>
              <a:latin typeface="Comic Sans MS" pitchFamily="66" charset="0"/>
            </a:endParaRPr>
          </a:p>
          <a:p>
            <a:pPr>
              <a:lnSpc>
                <a:spcPct val="90000"/>
              </a:lnSpc>
              <a:buFont typeface="Wingdings" pitchFamily="2" charset="2"/>
              <a:buNone/>
            </a:pPr>
            <a:endParaRPr lang="fr-FR" sz="1400" dirty="0" smtClean="0">
              <a:solidFill>
                <a:srgbClr val="FFFF00"/>
              </a:solidFill>
              <a:latin typeface="Comic Sans MS" pitchFamily="66" charset="0"/>
            </a:endParaRPr>
          </a:p>
          <a:p>
            <a:pPr>
              <a:lnSpc>
                <a:spcPct val="90000"/>
              </a:lnSpc>
              <a:buFont typeface="Wingdings" pitchFamily="2" charset="2"/>
              <a:buNone/>
            </a:pPr>
            <a:endParaRPr lang="fr-FR" sz="1400" dirty="0" smtClean="0">
              <a:solidFill>
                <a:srgbClr val="FFFF00"/>
              </a:solidFill>
              <a:latin typeface="Comic Sans MS" pitchFamily="66" charset="0"/>
            </a:endParaRPr>
          </a:p>
          <a:p>
            <a:pPr>
              <a:lnSpc>
                <a:spcPct val="90000"/>
              </a:lnSpc>
            </a:pPr>
            <a:endParaRPr lang="fr-FR" sz="1600" dirty="0" smtClean="0">
              <a:solidFill>
                <a:srgbClr val="FFFF00"/>
              </a:solidFill>
              <a:latin typeface="Comic Sans MS" pitchFamily="66" charset="0"/>
            </a:endParaRPr>
          </a:p>
        </p:txBody>
      </p:sp>
      <p:sp>
        <p:nvSpPr>
          <p:cNvPr id="7" name="Espace réservé du numéro de diapositive 5"/>
          <p:cNvSpPr>
            <a:spLocks noGrp="1"/>
          </p:cNvSpPr>
          <p:nvPr>
            <p:ph type="sldNum" sz="quarter" idx="12"/>
          </p:nvPr>
        </p:nvSpPr>
        <p:spPr/>
        <p:txBody>
          <a:bodyPr/>
          <a:lstStyle/>
          <a:p>
            <a:pPr>
              <a:defRPr/>
            </a:pPr>
            <a:fld id="{C83ECA40-6846-430E-8A03-E3470C9057A3}" type="slidenum">
              <a:rPr lang="fr-FR"/>
              <a:pPr>
                <a:defRPr/>
              </a:pPr>
              <a:t>4</a:t>
            </a:fld>
            <a:endParaRPr lang="fr-FR"/>
          </a:p>
        </p:txBody>
      </p:sp>
      <p:sp>
        <p:nvSpPr>
          <p:cNvPr id="20485" name="Text Box 5"/>
          <p:cNvSpPr txBox="1">
            <a:spLocks noChangeArrowheads="1"/>
          </p:cNvSpPr>
          <p:nvPr/>
        </p:nvSpPr>
        <p:spPr bwMode="auto">
          <a:xfrm>
            <a:off x="179512" y="4941168"/>
            <a:ext cx="7947992" cy="769441"/>
          </a:xfrm>
          <a:prstGeom prst="rect">
            <a:avLst/>
          </a:prstGeom>
          <a:noFill/>
          <a:ln w="9525">
            <a:noFill/>
            <a:miter lim="800000"/>
            <a:headEnd/>
            <a:tailEnd/>
          </a:ln>
        </p:spPr>
        <p:txBody>
          <a:bodyPr wrap="square">
            <a:spAutoFit/>
          </a:bodyPr>
          <a:lstStyle/>
          <a:p>
            <a:pPr>
              <a:spcBef>
                <a:spcPct val="50000"/>
              </a:spcBef>
              <a:buClr>
                <a:schemeClr val="tx2"/>
              </a:buClr>
              <a:buFont typeface="Wingdings" pitchFamily="2" charset="2"/>
              <a:buChar char="Ø"/>
            </a:pPr>
            <a:r>
              <a:rPr lang="fr-FR" sz="1600" dirty="0" smtClean="0">
                <a:solidFill>
                  <a:schemeClr val="tx2">
                    <a:lumMod val="50000"/>
                  </a:schemeClr>
                </a:solidFill>
                <a:latin typeface="Comic Sans MS" pitchFamily="66" charset="0"/>
              </a:rPr>
              <a:t> </a:t>
            </a:r>
            <a:r>
              <a:rPr lang="fr-FR" sz="1600" dirty="0" smtClean="0">
                <a:solidFill>
                  <a:schemeClr val="tx2">
                    <a:lumMod val="50000"/>
                  </a:schemeClr>
                </a:solidFill>
              </a:rPr>
              <a:t> </a:t>
            </a:r>
            <a:r>
              <a:rPr lang="fr-FR" sz="1400" dirty="0" smtClean="0">
                <a:solidFill>
                  <a:schemeClr val="tx2">
                    <a:lumMod val="50000"/>
                  </a:schemeClr>
                </a:solidFill>
                <a:latin typeface="Comic Sans MS" pitchFamily="66" charset="0"/>
              </a:rPr>
              <a:t>Les portables offrent maintenant une gamme de modèles variés et performants. Ils peuvent remplacer un ordinateur de bureau et être utilisés partout dans la maison ( réseau wifi ) Ils peuvent vous suivre en vacance.</a:t>
            </a:r>
            <a:endParaRPr lang="fr-FR" sz="1600" dirty="0">
              <a:solidFill>
                <a:schemeClr val="accent4">
                  <a:lumMod val="60000"/>
                  <a:lumOff val="40000"/>
                </a:schemeClr>
              </a:solidFill>
              <a:latin typeface="Comic Sans MS" pitchFamily="66" charset="0"/>
            </a:endParaRPr>
          </a:p>
        </p:txBody>
      </p:sp>
      <p:pic>
        <p:nvPicPr>
          <p:cNvPr id="8199"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484">
                                            <p:txEl>
                                              <p:pRg st="0" end="0"/>
                                            </p:txEl>
                                          </p:spTgt>
                                        </p:tgtEl>
                                        <p:attrNameLst>
                                          <p:attrName>style.visibility</p:attrName>
                                        </p:attrNameLst>
                                      </p:cBhvr>
                                      <p:to>
                                        <p:strVal val="visible"/>
                                      </p:to>
                                    </p:set>
                                    <p:anim calcmode="lin" valueType="num">
                                      <p:cBhvr additive="base">
                                        <p:cTn id="18" dur="500" fill="hold"/>
                                        <p:tgtEl>
                                          <p:spTgt spid="20484">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484">
                                            <p:txEl>
                                              <p:pRg st="1" end="1"/>
                                            </p:txEl>
                                          </p:spTgt>
                                        </p:tgtEl>
                                        <p:attrNameLst>
                                          <p:attrName>style.visibility</p:attrName>
                                        </p:attrNameLst>
                                      </p:cBhvr>
                                      <p:to>
                                        <p:strVal val="visible"/>
                                      </p:to>
                                    </p:set>
                                    <p:anim calcmode="lin" valueType="num">
                                      <p:cBhvr additive="base">
                                        <p:cTn id="24" dur="500" fill="hold"/>
                                        <p:tgtEl>
                                          <p:spTgt spid="20484">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4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484">
                                            <p:txEl>
                                              <p:pRg st="3" end="3"/>
                                            </p:txEl>
                                          </p:spTgt>
                                        </p:tgtEl>
                                        <p:attrNameLst>
                                          <p:attrName>style.visibility</p:attrName>
                                        </p:attrNameLst>
                                      </p:cBhvr>
                                      <p:to>
                                        <p:strVal val="visible"/>
                                      </p:to>
                                    </p:set>
                                    <p:anim calcmode="lin" valueType="num">
                                      <p:cBhvr additive="base">
                                        <p:cTn id="30" dur="500" fill="hold"/>
                                        <p:tgtEl>
                                          <p:spTgt spid="2048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04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0484">
                                            <p:txEl>
                                              <p:pRg st="4" end="4"/>
                                            </p:txEl>
                                          </p:spTgt>
                                        </p:tgtEl>
                                        <p:attrNameLst>
                                          <p:attrName>style.visibility</p:attrName>
                                        </p:attrNameLst>
                                      </p:cBhvr>
                                      <p:to>
                                        <p:strVal val="visible"/>
                                      </p:to>
                                    </p:set>
                                    <p:anim calcmode="lin" valueType="num">
                                      <p:cBhvr additive="base">
                                        <p:cTn id="36" dur="500" fill="hold"/>
                                        <p:tgtEl>
                                          <p:spTgt spid="20484">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04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0485"/>
                                        </p:tgtEl>
                                        <p:attrNameLst>
                                          <p:attrName>style.visibility</p:attrName>
                                        </p:attrNameLst>
                                      </p:cBhvr>
                                      <p:to>
                                        <p:strVal val="visible"/>
                                      </p:to>
                                    </p:set>
                                    <p:anim calcmode="lin" valueType="num">
                                      <p:cBhvr additive="base">
                                        <p:cTn id="42" dur="500" fill="hold"/>
                                        <p:tgtEl>
                                          <p:spTgt spid="20485"/>
                                        </p:tgtEl>
                                        <p:attrNameLst>
                                          <p:attrName>ppt_x</p:attrName>
                                        </p:attrNameLst>
                                      </p:cBhvr>
                                      <p:tavLst>
                                        <p:tav tm="0">
                                          <p:val>
                                            <p:strVal val="0-#ppt_w/2"/>
                                          </p:val>
                                        </p:tav>
                                        <p:tav tm="100000">
                                          <p:val>
                                            <p:strVal val="#ppt_x"/>
                                          </p:val>
                                        </p:tav>
                                      </p:tavLst>
                                    </p:anim>
                                    <p:anim calcmode="lin" valueType="num">
                                      <p:cBhvr additive="base">
                                        <p:cTn id="43"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build="p" autoUpdateAnimBg="0"/>
      <p:bldP spid="2048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9231" name="Picture 15" descr="C:\Users\tjean\Pictures\mac.jpg"/>
          <p:cNvPicPr>
            <a:picLocks noChangeAspect="1" noChangeArrowheads="1"/>
          </p:cNvPicPr>
          <p:nvPr/>
        </p:nvPicPr>
        <p:blipFill>
          <a:blip r:embed="rId3" cstate="print"/>
          <a:srcRect/>
          <a:stretch>
            <a:fillRect/>
          </a:stretch>
        </p:blipFill>
        <p:spPr bwMode="auto">
          <a:xfrm>
            <a:off x="395536" y="116632"/>
            <a:ext cx="2088232" cy="1672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1" name="Rectangle 3"/>
          <p:cNvSpPr>
            <a:spLocks noGrp="1" noChangeArrowheads="1"/>
          </p:cNvSpPr>
          <p:nvPr>
            <p:ph type="title"/>
          </p:nvPr>
        </p:nvSpPr>
        <p:spPr>
          <a:xfrm>
            <a:off x="2627784" y="980728"/>
            <a:ext cx="4176464" cy="381000"/>
          </a:xfrm>
        </p:spPr>
        <p:txBody>
          <a:bodyPr>
            <a:normAutofit fontScale="90000"/>
          </a:bodyPr>
          <a:lstStyle/>
          <a:p>
            <a:pPr algn="ctr" fontAlgn="auto">
              <a:spcAft>
                <a:spcPts val="0"/>
              </a:spcAft>
              <a:defRPr/>
            </a:pPr>
            <a:r>
              <a:rPr lang="fr-FR" sz="3200" b="1" dirty="0">
                <a:solidFill>
                  <a:srgbClr val="FFFF00"/>
                </a:solidFill>
                <a:latin typeface="FNACRegular-Bold" charset="0"/>
              </a:rPr>
              <a:t/>
            </a:r>
            <a:br>
              <a:rPr lang="fr-FR" sz="3200" b="1" dirty="0">
                <a:solidFill>
                  <a:srgbClr val="FFFF00"/>
                </a:solidFill>
                <a:latin typeface="FNACRegular-Bold" charset="0"/>
              </a:rPr>
            </a:br>
            <a:r>
              <a:rPr lang="fr-FR" sz="3200" b="1" dirty="0">
                <a:solidFill>
                  <a:schemeClr val="accent4">
                    <a:lumMod val="60000"/>
                    <a:lumOff val="40000"/>
                  </a:schemeClr>
                </a:solidFill>
                <a:latin typeface="FNACRegular-Bold" charset="0"/>
              </a:rPr>
              <a:t>MAC ou PC ?</a:t>
            </a:r>
            <a:r>
              <a:rPr lang="fr-FR" dirty="0">
                <a:solidFill>
                  <a:schemeClr val="accent4">
                    <a:lumMod val="60000"/>
                    <a:lumOff val="40000"/>
                  </a:schemeClr>
                </a:solidFill>
                <a:latin typeface="FNACRegular-Bold" charset="0"/>
              </a:rPr>
              <a:t/>
            </a:r>
            <a:br>
              <a:rPr lang="fr-FR" dirty="0">
                <a:solidFill>
                  <a:schemeClr val="accent4">
                    <a:lumMod val="60000"/>
                    <a:lumOff val="40000"/>
                  </a:schemeClr>
                </a:solidFill>
                <a:latin typeface="FNACRegular-Bold" charset="0"/>
              </a:rPr>
            </a:br>
            <a:endParaRPr lang="fr-FR" dirty="0">
              <a:solidFill>
                <a:schemeClr val="accent4">
                  <a:lumMod val="60000"/>
                  <a:lumOff val="40000"/>
                </a:schemeClr>
              </a:solidFill>
              <a:latin typeface="FNACRegular-Bold" charset="0"/>
            </a:endParaRPr>
          </a:p>
        </p:txBody>
      </p:sp>
      <p:sp>
        <p:nvSpPr>
          <p:cNvPr id="22532" name="Rectangle 4"/>
          <p:cNvSpPr>
            <a:spLocks noGrp="1" noChangeArrowheads="1"/>
          </p:cNvSpPr>
          <p:nvPr>
            <p:ph idx="1"/>
          </p:nvPr>
        </p:nvSpPr>
        <p:spPr>
          <a:xfrm>
            <a:off x="0" y="2348880"/>
            <a:ext cx="8820472" cy="1731640"/>
          </a:xfrm>
        </p:spPr>
        <p:txBody>
          <a:bodyPr>
            <a:normAutofit/>
          </a:bodyPr>
          <a:lstStyle/>
          <a:p>
            <a:pPr marL="0" indent="0" fontAlgn="auto">
              <a:lnSpc>
                <a:spcPct val="110000"/>
              </a:lnSpc>
              <a:spcAft>
                <a:spcPts val="0"/>
              </a:spcAft>
              <a:buClr>
                <a:srgbClr val="FFFF00"/>
              </a:buClr>
              <a:buFont typeface="Wingdings" pitchFamily="2" charset="2"/>
              <a:buChar char="Ø"/>
              <a:defRPr/>
            </a:pPr>
            <a:r>
              <a:rPr lang="fr-FR" sz="1600" dirty="0">
                <a:solidFill>
                  <a:srgbClr val="FFFF00"/>
                </a:solidFill>
                <a:latin typeface="Comic Sans MS" pitchFamily="66" charset="0"/>
              </a:rPr>
              <a:t> Vaste question! Et pas de réponse unique. Les prix des appareils, à performances semblables</a:t>
            </a:r>
            <a:r>
              <a:rPr lang="fr-FR" sz="1600" dirty="0" smtClean="0">
                <a:solidFill>
                  <a:srgbClr val="FFFF00"/>
                </a:solidFill>
                <a:latin typeface="Comic Sans MS" pitchFamily="66" charset="0"/>
              </a:rPr>
              <a:t>, sont </a:t>
            </a:r>
            <a:r>
              <a:rPr lang="fr-FR" sz="1600" dirty="0">
                <a:solidFill>
                  <a:srgbClr val="FFFF00"/>
                </a:solidFill>
                <a:latin typeface="Comic Sans MS" pitchFamily="66" charset="0"/>
              </a:rPr>
              <a:t>très voisins ( MAC un peu plus cher ). </a:t>
            </a:r>
            <a:br>
              <a:rPr lang="fr-FR" sz="1600" dirty="0">
                <a:solidFill>
                  <a:srgbClr val="FFFF00"/>
                </a:solidFill>
                <a:latin typeface="Comic Sans MS" pitchFamily="66" charset="0"/>
              </a:rPr>
            </a:br>
            <a:r>
              <a:rPr lang="fr-FR" sz="1600" dirty="0">
                <a:solidFill>
                  <a:srgbClr val="FFFF00"/>
                </a:solidFill>
                <a:latin typeface="Comic Sans MS" pitchFamily="66" charset="0"/>
              </a:rPr>
              <a:t>Le design est plus séducteur du côté Mac, et s’il bénéficie d’une réputation justifiée de simplicité </a:t>
            </a:r>
            <a:r>
              <a:rPr lang="fr-FR" sz="1600" dirty="0" smtClean="0">
                <a:solidFill>
                  <a:srgbClr val="FFFF00"/>
                </a:solidFill>
                <a:latin typeface="Comic Sans MS" pitchFamily="66" charset="0"/>
              </a:rPr>
              <a:t>maximum, </a:t>
            </a:r>
            <a:r>
              <a:rPr lang="fr-FR" sz="1600" dirty="0">
                <a:solidFill>
                  <a:srgbClr val="FFFF00"/>
                </a:solidFill>
                <a:latin typeface="Comic Sans MS" pitchFamily="66" charset="0"/>
              </a:rPr>
              <a:t/>
            </a:r>
            <a:br>
              <a:rPr lang="fr-FR" sz="1600" dirty="0">
                <a:solidFill>
                  <a:srgbClr val="FFFF00"/>
                </a:solidFill>
                <a:latin typeface="Comic Sans MS" pitchFamily="66" charset="0"/>
              </a:rPr>
            </a:br>
            <a:r>
              <a:rPr lang="fr-FR" sz="1600" dirty="0" smtClean="0">
                <a:solidFill>
                  <a:srgbClr val="FFFF00"/>
                </a:solidFill>
                <a:latin typeface="Comic Sans MS" pitchFamily="66" charset="0"/>
              </a:rPr>
              <a:t>Le </a:t>
            </a:r>
            <a:r>
              <a:rPr lang="fr-FR" sz="1600" dirty="0">
                <a:solidFill>
                  <a:srgbClr val="FFFF00"/>
                </a:solidFill>
                <a:latin typeface="Comic Sans MS" pitchFamily="66" charset="0"/>
              </a:rPr>
              <a:t>PC offre plus de choix de logiciels…( </a:t>
            </a:r>
            <a:r>
              <a:rPr lang="fr-FR" sz="1600" dirty="0" smtClean="0">
                <a:solidFill>
                  <a:srgbClr val="FFFF00"/>
                </a:solidFill>
                <a:latin typeface="Comic Sans MS" pitchFamily="66" charset="0"/>
              </a:rPr>
              <a:t>Surtout gratuit)</a:t>
            </a:r>
            <a:endParaRPr lang="fr-FR" sz="1600" dirty="0">
              <a:solidFill>
                <a:srgbClr val="FFFF00"/>
              </a:solidFill>
              <a:latin typeface="Comic Sans MS" pitchFamily="66" charset="0"/>
            </a:endParaRPr>
          </a:p>
          <a:p>
            <a:pPr marL="0" indent="0" fontAlgn="auto">
              <a:spcAft>
                <a:spcPts val="0"/>
              </a:spcAft>
              <a:buClr>
                <a:srgbClr val="FFFF00"/>
              </a:buClr>
              <a:buFont typeface="Wingdings" pitchFamily="2" charset="2"/>
              <a:buChar char="Ø"/>
              <a:defRPr/>
            </a:pPr>
            <a:endParaRPr lang="fr-FR" sz="1600" dirty="0">
              <a:solidFill>
                <a:srgbClr val="FFFF00"/>
              </a:solidFill>
              <a:latin typeface="Comic Sans MS" pitchFamily="66" charset="0"/>
            </a:endParaRPr>
          </a:p>
        </p:txBody>
      </p:sp>
      <p:sp>
        <p:nvSpPr>
          <p:cNvPr id="8" name="Espace réservé du numéro de diapositive 5"/>
          <p:cNvSpPr>
            <a:spLocks noGrp="1"/>
          </p:cNvSpPr>
          <p:nvPr>
            <p:ph type="sldNum" sz="quarter" idx="12"/>
          </p:nvPr>
        </p:nvSpPr>
        <p:spPr/>
        <p:txBody>
          <a:bodyPr/>
          <a:lstStyle/>
          <a:p>
            <a:pPr>
              <a:defRPr/>
            </a:pPr>
            <a:fld id="{C0E7105B-680F-4442-BFEF-0C6F3A6CC303}" type="slidenum">
              <a:rPr lang="fr-FR"/>
              <a:pPr>
                <a:defRPr/>
              </a:pPr>
              <a:t>5</a:t>
            </a:fld>
            <a:endParaRPr lang="fr-FR"/>
          </a:p>
        </p:txBody>
      </p:sp>
      <p:sp>
        <p:nvSpPr>
          <p:cNvPr id="22533" name="Text Box 5"/>
          <p:cNvSpPr txBox="1">
            <a:spLocks noChangeArrowheads="1"/>
          </p:cNvSpPr>
          <p:nvPr/>
        </p:nvSpPr>
        <p:spPr bwMode="auto">
          <a:xfrm>
            <a:off x="-1" y="4581128"/>
            <a:ext cx="9102725" cy="861774"/>
          </a:xfrm>
          <a:prstGeom prst="rect">
            <a:avLst/>
          </a:prstGeom>
          <a:noFill/>
          <a:ln w="9525">
            <a:noFill/>
            <a:miter lim="800000"/>
            <a:headEnd/>
            <a:tailEnd/>
          </a:ln>
        </p:spPr>
        <p:txBody>
          <a:bodyPr>
            <a:spAutoFit/>
          </a:bodyPr>
          <a:lstStyle/>
          <a:p>
            <a:pPr>
              <a:buClr>
                <a:srgbClr val="FFFF00"/>
              </a:buClr>
              <a:buFont typeface="Wingdings" pitchFamily="2" charset="2"/>
              <a:buChar char="Ø"/>
            </a:pPr>
            <a:r>
              <a:rPr lang="fr-FR" sz="1800" dirty="0"/>
              <a:t> </a:t>
            </a:r>
            <a:r>
              <a:rPr lang="fr-FR" sz="1600" dirty="0">
                <a:solidFill>
                  <a:srgbClr val="FFFF00"/>
                </a:solidFill>
                <a:latin typeface="Comic Sans MS" pitchFamily="66" charset="0"/>
              </a:rPr>
              <a:t>Autres questions pour choisir : </a:t>
            </a:r>
            <a:br>
              <a:rPr lang="fr-FR" sz="1600" dirty="0">
                <a:solidFill>
                  <a:srgbClr val="FFFF00"/>
                </a:solidFill>
                <a:latin typeface="Comic Sans MS" pitchFamily="66" charset="0"/>
              </a:rPr>
            </a:br>
            <a:r>
              <a:rPr lang="fr-FR" sz="1600" dirty="0">
                <a:solidFill>
                  <a:srgbClr val="FFFF00"/>
                </a:solidFill>
                <a:latin typeface="Comic Sans MS" pitchFamily="66" charset="0"/>
              </a:rPr>
              <a:t>existe-t-il des logiciels adaptés aux objectifs dans l’environnement envisagé ? </a:t>
            </a:r>
            <a:br>
              <a:rPr lang="fr-FR" sz="1600" dirty="0">
                <a:solidFill>
                  <a:srgbClr val="FFFF00"/>
                </a:solidFill>
                <a:latin typeface="Comic Sans MS" pitchFamily="66" charset="0"/>
              </a:rPr>
            </a:br>
            <a:endParaRPr lang="fr-FR" sz="1600" b="1" dirty="0">
              <a:solidFill>
                <a:srgbClr val="FFFF00"/>
              </a:solidFill>
            </a:endParaRPr>
          </a:p>
        </p:txBody>
      </p:sp>
      <p:pic>
        <p:nvPicPr>
          <p:cNvPr id="9224"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pic>
        <p:nvPicPr>
          <p:cNvPr id="9" name="Picture 8" descr="Résultat de recherche d'images pour &quot;pc de bureau gamer&quot;"/>
          <p:cNvPicPr>
            <a:picLocks noChangeAspect="1" noChangeArrowheads="1"/>
          </p:cNvPicPr>
          <p:nvPr/>
        </p:nvPicPr>
        <p:blipFill>
          <a:blip r:embed="rId5" cstate="print"/>
          <a:srcRect/>
          <a:stretch>
            <a:fillRect/>
          </a:stretch>
        </p:blipFill>
        <p:spPr bwMode="auto">
          <a:xfrm>
            <a:off x="6876256" y="260648"/>
            <a:ext cx="1872208" cy="1797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26" name="AutoShape 10" descr="Résultat de recherche d'images pour &quot;mac de bureau&quot;"/>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8" name="AutoShape 12" descr="Résultat de recherche d'images pour &quot;mac de bureau&quot;"/>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30" name="AutoShape 14" descr="Résultat de recherche d'images pour &quot;mac de bureau&quot;"/>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31"/>
                                        </p:tgtEl>
                                        <p:attrNameLst>
                                          <p:attrName>style.visibility</p:attrName>
                                        </p:attrNameLst>
                                      </p:cBhvr>
                                      <p:to>
                                        <p:strVal val="visible"/>
                                      </p:to>
                                    </p:set>
                                    <p:animEffect transition="in" filter="fade">
                                      <p:cBhvr>
                                        <p:cTn id="13" dur="2000"/>
                                        <p:tgtEl>
                                          <p:spTgt spid="92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2532">
                                            <p:txEl>
                                              <p:pRg st="0" end="0"/>
                                            </p:txEl>
                                          </p:spTgt>
                                        </p:tgtEl>
                                        <p:attrNameLst>
                                          <p:attrName>style.visibility</p:attrName>
                                        </p:attrNameLst>
                                      </p:cBhvr>
                                      <p:to>
                                        <p:strVal val="visible"/>
                                      </p:to>
                                    </p:set>
                                    <p:anim calcmode="lin" valueType="num">
                                      <p:cBhvr additive="base">
                                        <p:cTn id="2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533">
                                            <p:txEl>
                                              <p:pRg st="0" end="0"/>
                                            </p:txEl>
                                          </p:spTgt>
                                        </p:tgtEl>
                                        <p:attrNameLst>
                                          <p:attrName>style.visibility</p:attrName>
                                        </p:attrNameLst>
                                      </p:cBhvr>
                                      <p:to>
                                        <p:strVal val="visible"/>
                                      </p:to>
                                    </p:set>
                                    <p:animEffect transition="in" filter="wipe(down)">
                                      <p:cBhvr>
                                        <p:cTn id="29" dur="5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build="p" autoUpdateAnimBg="0"/>
      <p:bldP spid="225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1025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90424" y="1060920"/>
            <a:ext cx="2759529" cy="1839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Espace réservé du numéro de diapositive 5"/>
          <p:cNvSpPr>
            <a:spLocks noGrp="1"/>
          </p:cNvSpPr>
          <p:nvPr>
            <p:ph type="sldNum" sz="quarter" idx="12"/>
          </p:nvPr>
        </p:nvSpPr>
        <p:spPr/>
        <p:txBody>
          <a:bodyPr/>
          <a:lstStyle/>
          <a:p>
            <a:pPr>
              <a:defRPr/>
            </a:pPr>
            <a:fld id="{83FCE5E2-ECA6-4636-810B-1685AE27791A}" type="slidenum">
              <a:rPr lang="fr-FR"/>
              <a:pPr>
                <a:defRPr/>
              </a:pPr>
              <a:t>6</a:t>
            </a:fld>
            <a:endParaRPr lang="fr-FR"/>
          </a:p>
        </p:txBody>
      </p:sp>
      <p:sp>
        <p:nvSpPr>
          <p:cNvPr id="24579" name="Rectangle 3"/>
          <p:cNvSpPr>
            <a:spLocks noChangeArrowheads="1"/>
          </p:cNvSpPr>
          <p:nvPr/>
        </p:nvSpPr>
        <p:spPr bwMode="auto">
          <a:xfrm>
            <a:off x="1454150" y="0"/>
            <a:ext cx="7042312" cy="584775"/>
          </a:xfrm>
          <a:prstGeom prst="rect">
            <a:avLst/>
          </a:prstGeom>
          <a:noFill/>
          <a:ln w="9525">
            <a:noFill/>
            <a:miter lim="800000"/>
            <a:headEnd/>
            <a:tailEnd/>
          </a:ln>
        </p:spPr>
        <p:txBody>
          <a:bodyPr wrap="none">
            <a:spAutoFit/>
          </a:bodyPr>
          <a:lstStyle/>
          <a:p>
            <a:r>
              <a:rPr lang="fr-FR" sz="3200" b="1" dirty="0">
                <a:solidFill>
                  <a:schemeClr val="bg2"/>
                </a:solidFill>
                <a:latin typeface="FNACRegular-Bold" charset="0"/>
              </a:rPr>
              <a:t>Les différents composants d'un PC</a:t>
            </a:r>
          </a:p>
        </p:txBody>
      </p:sp>
      <p:sp>
        <p:nvSpPr>
          <p:cNvPr id="24580" name="Text Box 4"/>
          <p:cNvSpPr txBox="1">
            <a:spLocks noChangeArrowheads="1"/>
          </p:cNvSpPr>
          <p:nvPr/>
        </p:nvSpPr>
        <p:spPr bwMode="auto">
          <a:xfrm>
            <a:off x="0" y="1143000"/>
            <a:ext cx="6537975" cy="1200329"/>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800" dirty="0">
                <a:solidFill>
                  <a:srgbClr val="FF0000"/>
                </a:solidFill>
              </a:rPr>
              <a:t> </a:t>
            </a:r>
            <a:r>
              <a:rPr lang="fr-FR" sz="1800" dirty="0">
                <a:solidFill>
                  <a:schemeClr val="bg1"/>
                </a:solidFill>
              </a:rPr>
              <a:t>Le but n'est pas de rentrer dans la technique de chaque composant mais de savoir à quoi correspondent les caractéristiques mises en avant par le vendeur et de déjouer les pièges éventuels dans leur énoncé</a:t>
            </a:r>
          </a:p>
        </p:txBody>
      </p:sp>
      <p:sp>
        <p:nvSpPr>
          <p:cNvPr id="24583" name="Text Box 7"/>
          <p:cNvSpPr txBox="1">
            <a:spLocks noChangeArrowheads="1"/>
          </p:cNvSpPr>
          <p:nvPr/>
        </p:nvSpPr>
        <p:spPr bwMode="auto">
          <a:xfrm>
            <a:off x="0" y="2819400"/>
            <a:ext cx="5387975" cy="2563813"/>
          </a:xfrm>
          <a:prstGeom prst="rect">
            <a:avLst/>
          </a:prstGeom>
          <a:noFill/>
          <a:ln w="9525">
            <a:noFill/>
            <a:miter lim="800000"/>
            <a:headEnd/>
            <a:tailEnd/>
          </a:ln>
        </p:spPr>
        <p:txBody>
          <a:bodyPr wrap="none">
            <a:spAutoFit/>
          </a:bodyPr>
          <a:lstStyle/>
          <a:p>
            <a:pPr>
              <a:buClr>
                <a:schemeClr val="bg2"/>
              </a:buClr>
              <a:buFont typeface="Wingdings" pitchFamily="2" charset="2"/>
              <a:buChar char="Ø"/>
            </a:pPr>
            <a:r>
              <a:rPr lang="fr-FR" sz="1800" dirty="0">
                <a:solidFill>
                  <a:schemeClr val="bg1"/>
                </a:solidFill>
              </a:rPr>
              <a:t> Nous verrons donc les rôles des composants suivants :</a:t>
            </a:r>
          </a:p>
          <a:p>
            <a:pPr>
              <a:buClr>
                <a:srgbClr val="FFFF00"/>
              </a:buClr>
              <a:buFontTx/>
              <a:buChar char="-"/>
            </a:pPr>
            <a:r>
              <a:rPr lang="fr-FR" sz="1800" dirty="0">
                <a:solidFill>
                  <a:schemeClr val="bg1"/>
                </a:solidFill>
              </a:rPr>
              <a:t> La carte mère</a:t>
            </a:r>
          </a:p>
          <a:p>
            <a:pPr>
              <a:buClr>
                <a:srgbClr val="FFFF00"/>
              </a:buClr>
              <a:buFontTx/>
              <a:buChar char="-"/>
            </a:pPr>
            <a:r>
              <a:rPr lang="fr-FR" sz="1800" dirty="0">
                <a:solidFill>
                  <a:schemeClr val="bg1"/>
                </a:solidFill>
              </a:rPr>
              <a:t> Le microprocesseur </a:t>
            </a:r>
          </a:p>
          <a:p>
            <a:pPr>
              <a:buClr>
                <a:srgbClr val="FFFF00"/>
              </a:buClr>
              <a:buFontTx/>
              <a:buChar char="-"/>
            </a:pPr>
            <a:r>
              <a:rPr lang="fr-FR" sz="1800" dirty="0">
                <a:solidFill>
                  <a:schemeClr val="bg1"/>
                </a:solidFill>
              </a:rPr>
              <a:t> La mémoire vive</a:t>
            </a:r>
          </a:p>
          <a:p>
            <a:pPr>
              <a:buClr>
                <a:srgbClr val="FFFF00"/>
              </a:buClr>
              <a:buFontTx/>
              <a:buChar char="-"/>
            </a:pPr>
            <a:r>
              <a:rPr lang="fr-FR" sz="1800" dirty="0">
                <a:solidFill>
                  <a:schemeClr val="bg1"/>
                </a:solidFill>
              </a:rPr>
              <a:t> Le chipset ou la carte graphique</a:t>
            </a:r>
          </a:p>
          <a:p>
            <a:pPr>
              <a:buClr>
                <a:srgbClr val="FFFF00"/>
              </a:buClr>
              <a:buFontTx/>
              <a:buChar char="-"/>
            </a:pPr>
            <a:r>
              <a:rPr lang="fr-FR" sz="1800" dirty="0">
                <a:solidFill>
                  <a:schemeClr val="bg1"/>
                </a:solidFill>
              </a:rPr>
              <a:t> Le disque dur et les graveurs-lecteurs</a:t>
            </a:r>
          </a:p>
          <a:p>
            <a:pPr>
              <a:buClr>
                <a:srgbClr val="FFFF00"/>
              </a:buClr>
              <a:buFontTx/>
              <a:buChar char="-"/>
            </a:pPr>
            <a:r>
              <a:rPr lang="fr-FR" sz="1800" dirty="0">
                <a:solidFill>
                  <a:schemeClr val="bg1"/>
                </a:solidFill>
              </a:rPr>
              <a:t> L'audio</a:t>
            </a:r>
          </a:p>
          <a:p>
            <a:pPr>
              <a:buClr>
                <a:srgbClr val="FFFF00"/>
              </a:buClr>
              <a:buFontTx/>
              <a:buChar char="-"/>
            </a:pPr>
            <a:r>
              <a:rPr lang="fr-FR" sz="1800" dirty="0">
                <a:solidFill>
                  <a:schemeClr val="bg1"/>
                </a:solidFill>
              </a:rPr>
              <a:t> Les communications ( wifi </a:t>
            </a:r>
            <a:r>
              <a:rPr lang="fr-FR" sz="1800" dirty="0" err="1">
                <a:solidFill>
                  <a:schemeClr val="bg1"/>
                </a:solidFill>
              </a:rPr>
              <a:t>etc</a:t>
            </a:r>
            <a:r>
              <a:rPr lang="fr-FR" sz="1800" dirty="0">
                <a:solidFill>
                  <a:schemeClr val="bg1"/>
                </a:solidFill>
              </a:rPr>
              <a:t>…)</a:t>
            </a:r>
          </a:p>
          <a:p>
            <a:pPr>
              <a:buClr>
                <a:srgbClr val="FFFF00"/>
              </a:buClr>
              <a:buFontTx/>
              <a:buChar char="-"/>
            </a:pPr>
            <a:endParaRPr lang="fr-FR" sz="1800" dirty="0">
              <a:solidFill>
                <a:srgbClr val="FFFF00"/>
              </a:solidFill>
            </a:endParaRPr>
          </a:p>
        </p:txBody>
      </p:sp>
      <p:pic>
        <p:nvPicPr>
          <p:cNvPr id="10248"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sp>
        <p:nvSpPr>
          <p:cNvPr id="10250" name="AutoShape 10" descr="Résultat de recherche d'images pour &quot;arriere boitier pc de bureau&quot;"/>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52"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5400000">
            <a:off x="5389569" y="3107057"/>
            <a:ext cx="3359362" cy="3866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0-#ppt_w/2"/>
                                          </p:val>
                                        </p:tav>
                                        <p:tav tm="100000">
                                          <p:val>
                                            <p:strVal val="#ppt_x"/>
                                          </p:val>
                                        </p:tav>
                                      </p:tavLst>
                                    </p:anim>
                                    <p:anim calcmode="lin" valueType="num">
                                      <p:cBhvr additive="base">
                                        <p:cTn id="14"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additive="base">
                                        <p:cTn id="19" dur="500" fill="hold"/>
                                        <p:tgtEl>
                                          <p:spTgt spid="24583"/>
                                        </p:tgtEl>
                                        <p:attrNameLst>
                                          <p:attrName>ppt_x</p:attrName>
                                        </p:attrNameLst>
                                      </p:cBhvr>
                                      <p:tavLst>
                                        <p:tav tm="0">
                                          <p:val>
                                            <p:strVal val="0-#ppt_w/2"/>
                                          </p:val>
                                        </p:tav>
                                        <p:tav tm="100000">
                                          <p:val>
                                            <p:strVal val="#ppt_x"/>
                                          </p:val>
                                        </p:tav>
                                      </p:tavLst>
                                    </p:anim>
                                    <p:anim calcmode="lin" valueType="num">
                                      <p:cBhvr additive="base">
                                        <p:cTn id="20"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51"/>
                                        </p:tgtEl>
                                        <p:attrNameLst>
                                          <p:attrName>style.visibility</p:attrName>
                                        </p:attrNameLst>
                                      </p:cBhvr>
                                      <p:to>
                                        <p:strVal val="visible"/>
                                      </p:to>
                                    </p:set>
                                    <p:animEffect transition="in" filter="fade">
                                      <p:cBhvr>
                                        <p:cTn id="25" dur="2000"/>
                                        <p:tgtEl>
                                          <p:spTgt spid="102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252"/>
                                        </p:tgtEl>
                                        <p:attrNameLst>
                                          <p:attrName>style.visibility</p:attrName>
                                        </p:attrNameLst>
                                      </p:cBhvr>
                                      <p:to>
                                        <p:strVal val="visible"/>
                                      </p:to>
                                    </p:set>
                                    <p:animEffect transition="in" filter="wipe(down)">
                                      <p:cBhvr>
                                        <p:cTn id="30"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EBB84FE5-67EE-4340-A73A-C182A70A94C2}" type="slidenum">
              <a:rPr lang="fr-FR"/>
              <a:pPr>
                <a:defRPr/>
              </a:pPr>
              <a:t>7</a:t>
            </a:fld>
            <a:endParaRPr lang="fr-FR"/>
          </a:p>
        </p:txBody>
      </p:sp>
      <p:sp>
        <p:nvSpPr>
          <p:cNvPr id="30723" name="Rectangle 3"/>
          <p:cNvSpPr>
            <a:spLocks noChangeArrowheads="1"/>
          </p:cNvSpPr>
          <p:nvPr/>
        </p:nvSpPr>
        <p:spPr bwMode="auto">
          <a:xfrm>
            <a:off x="3259138" y="0"/>
            <a:ext cx="2624137" cy="579438"/>
          </a:xfrm>
          <a:prstGeom prst="rect">
            <a:avLst/>
          </a:prstGeom>
          <a:noFill/>
          <a:ln w="9525">
            <a:noFill/>
            <a:miter lim="800000"/>
            <a:headEnd/>
            <a:tailEnd/>
          </a:ln>
        </p:spPr>
        <p:txBody>
          <a:bodyPr wrap="none">
            <a:spAutoFit/>
          </a:bodyPr>
          <a:lstStyle/>
          <a:p>
            <a:r>
              <a:rPr lang="fr-FR" sz="3200" b="1">
                <a:solidFill>
                  <a:srgbClr val="FFFF00"/>
                </a:solidFill>
                <a:latin typeface="FNACRegular-Bold" charset="0"/>
              </a:rPr>
              <a:t>La carte mère</a:t>
            </a:r>
          </a:p>
        </p:txBody>
      </p:sp>
      <p:sp>
        <p:nvSpPr>
          <p:cNvPr id="30726" name="Text Box 6"/>
          <p:cNvSpPr txBox="1">
            <a:spLocks noChangeArrowheads="1"/>
          </p:cNvSpPr>
          <p:nvPr/>
        </p:nvSpPr>
        <p:spPr bwMode="auto">
          <a:xfrm>
            <a:off x="0" y="1295400"/>
            <a:ext cx="3057525" cy="641350"/>
          </a:xfrm>
          <a:prstGeom prst="rect">
            <a:avLst/>
          </a:prstGeom>
          <a:noFill/>
          <a:ln w="9525">
            <a:noFill/>
            <a:miter lim="800000"/>
            <a:headEnd/>
            <a:tailEnd/>
          </a:ln>
        </p:spPr>
        <p:txBody>
          <a:bodyPr wrap="none">
            <a:spAutoFit/>
          </a:bodyPr>
          <a:lstStyle/>
          <a:p>
            <a:pPr>
              <a:buClr>
                <a:schemeClr val="accent1"/>
              </a:buClr>
              <a:buFont typeface="Wingdings" pitchFamily="2" charset="2"/>
              <a:buChar char="Ø"/>
            </a:pPr>
            <a:r>
              <a:rPr lang="fr-FR" sz="1800" dirty="0">
                <a:solidFill>
                  <a:srgbClr val="FFFF00"/>
                </a:solidFill>
              </a:rPr>
              <a:t> </a:t>
            </a:r>
            <a:r>
              <a:rPr lang="fr-FR" sz="1800" dirty="0">
                <a:solidFill>
                  <a:schemeClr val="accent1"/>
                </a:solidFill>
              </a:rPr>
              <a:t>La carte mère est le cœur de </a:t>
            </a:r>
            <a:br>
              <a:rPr lang="fr-FR" sz="1800" dirty="0">
                <a:solidFill>
                  <a:schemeClr val="accent1"/>
                </a:solidFill>
              </a:rPr>
            </a:br>
            <a:r>
              <a:rPr lang="fr-FR" sz="1800" dirty="0">
                <a:solidFill>
                  <a:schemeClr val="accent1"/>
                </a:solidFill>
              </a:rPr>
              <a:t>l'ordinateur</a:t>
            </a:r>
            <a:r>
              <a:rPr lang="fr-FR" sz="1800" dirty="0">
                <a:solidFill>
                  <a:srgbClr val="FFFF00"/>
                </a:solidFill>
              </a:rPr>
              <a:t>.</a:t>
            </a:r>
          </a:p>
        </p:txBody>
      </p:sp>
      <p:sp>
        <p:nvSpPr>
          <p:cNvPr id="30727" name="Text Box 7"/>
          <p:cNvSpPr txBox="1">
            <a:spLocks noChangeArrowheads="1"/>
          </p:cNvSpPr>
          <p:nvPr/>
        </p:nvSpPr>
        <p:spPr bwMode="auto">
          <a:xfrm>
            <a:off x="0" y="2438400"/>
            <a:ext cx="3219450" cy="641350"/>
          </a:xfrm>
          <a:prstGeom prst="rect">
            <a:avLst/>
          </a:prstGeom>
          <a:noFill/>
          <a:ln w="9525">
            <a:noFill/>
            <a:miter lim="800000"/>
            <a:headEnd/>
            <a:tailEnd/>
          </a:ln>
        </p:spPr>
        <p:txBody>
          <a:bodyPr wrap="none">
            <a:spAutoFit/>
          </a:bodyPr>
          <a:lstStyle/>
          <a:p>
            <a:pPr>
              <a:buClr>
                <a:schemeClr val="bg2"/>
              </a:buClr>
              <a:buFont typeface="Wingdings" pitchFamily="2" charset="2"/>
              <a:buChar char="Ø"/>
            </a:pPr>
            <a:r>
              <a:rPr lang="fr-FR" sz="1800" dirty="0"/>
              <a:t> </a:t>
            </a:r>
            <a:r>
              <a:rPr lang="fr-FR" sz="1800" dirty="0">
                <a:solidFill>
                  <a:schemeClr val="accent1"/>
                </a:solidFill>
              </a:rPr>
              <a:t>C'est sur elle que vont venir se</a:t>
            </a:r>
            <a:br>
              <a:rPr lang="fr-FR" sz="1800" dirty="0">
                <a:solidFill>
                  <a:schemeClr val="accent1"/>
                </a:solidFill>
              </a:rPr>
            </a:br>
            <a:r>
              <a:rPr lang="fr-FR" sz="1800" dirty="0">
                <a:solidFill>
                  <a:schemeClr val="accent1"/>
                </a:solidFill>
              </a:rPr>
              <a:t>greffer les différents composants</a:t>
            </a:r>
          </a:p>
        </p:txBody>
      </p:sp>
      <p:sp>
        <p:nvSpPr>
          <p:cNvPr id="30728" name="Text Box 8"/>
          <p:cNvSpPr txBox="1">
            <a:spLocks noChangeArrowheads="1"/>
          </p:cNvSpPr>
          <p:nvPr/>
        </p:nvSpPr>
        <p:spPr bwMode="auto">
          <a:xfrm>
            <a:off x="0" y="3573016"/>
            <a:ext cx="4038600" cy="1190625"/>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800" dirty="0">
                <a:solidFill>
                  <a:srgbClr val="FFFF00"/>
                </a:solidFill>
              </a:rPr>
              <a:t> </a:t>
            </a:r>
            <a:r>
              <a:rPr lang="fr-FR" sz="1800" dirty="0">
                <a:solidFill>
                  <a:schemeClr val="accent1"/>
                </a:solidFill>
              </a:rPr>
              <a:t>Nous nous contenterons de décrire ces différents composants et de </a:t>
            </a:r>
            <a:r>
              <a:rPr lang="fr-FR" sz="1800" b="1" dirty="0">
                <a:solidFill>
                  <a:schemeClr val="accent1"/>
                </a:solidFill>
              </a:rPr>
              <a:t>montrer leur importance en fonction de l'utilisation souhaitée de l'ordinateur à choisir</a:t>
            </a:r>
          </a:p>
        </p:txBody>
      </p:sp>
      <p:pic>
        <p:nvPicPr>
          <p:cNvPr id="11272" name="Picture 16" descr="https://www.cim26.net/local/cache-vignettes/L115xH146/siteon0-dc90f.gif?1534399052"/>
          <p:cNvPicPr>
            <a:picLocks noChangeAspect="1" noChangeArrowheads="1"/>
          </p:cNvPicPr>
          <p:nvPr/>
        </p:nvPicPr>
        <p:blipFill>
          <a:blip r:embed="rId3" cstate="print"/>
          <a:srcRect/>
          <a:stretch>
            <a:fillRect/>
          </a:stretch>
        </p:blipFill>
        <p:spPr bwMode="auto">
          <a:xfrm>
            <a:off x="179388" y="5805488"/>
            <a:ext cx="720725" cy="914400"/>
          </a:xfrm>
          <a:prstGeom prst="rect">
            <a:avLst/>
          </a:prstGeom>
          <a:noFill/>
          <a:ln w="9525">
            <a:noFill/>
            <a:miter lim="800000"/>
            <a:headEnd/>
            <a:tailEnd/>
          </a:ln>
        </p:spPr>
      </p:pic>
      <p:pic>
        <p:nvPicPr>
          <p:cNvPr id="11274" name="Picture 10" descr="C:\Users\tjean\Pictures\carte mere.jpg"/>
          <p:cNvPicPr>
            <a:picLocks noChangeAspect="1" noChangeArrowheads="1"/>
          </p:cNvPicPr>
          <p:nvPr/>
        </p:nvPicPr>
        <p:blipFill>
          <a:blip r:embed="rId4" cstate="print"/>
          <a:srcRect/>
          <a:stretch>
            <a:fillRect/>
          </a:stretch>
        </p:blipFill>
        <p:spPr bwMode="auto">
          <a:xfrm>
            <a:off x="4283968" y="692696"/>
            <a:ext cx="2004030" cy="2448272"/>
          </a:xfrm>
          <a:prstGeom prst="rect">
            <a:avLst/>
          </a:prstGeom>
          <a:noFill/>
        </p:spPr>
      </p:pic>
      <p:pic>
        <p:nvPicPr>
          <p:cNvPr id="11275" name="Picture 11" descr="C:\Users\tjean\Pictures\desc carte mere.jpg"/>
          <p:cNvPicPr>
            <a:picLocks noChangeAspect="1" noChangeArrowheads="1"/>
          </p:cNvPicPr>
          <p:nvPr/>
        </p:nvPicPr>
        <p:blipFill>
          <a:blip r:embed="rId5" cstate="print"/>
          <a:srcRect/>
          <a:stretch>
            <a:fillRect/>
          </a:stretch>
        </p:blipFill>
        <p:spPr bwMode="auto">
          <a:xfrm>
            <a:off x="2627784" y="4831284"/>
            <a:ext cx="3540792" cy="2026716"/>
          </a:xfrm>
          <a:prstGeom prst="rect">
            <a:avLst/>
          </a:prstGeom>
          <a:noFill/>
        </p:spPr>
      </p:pic>
      <p:pic>
        <p:nvPicPr>
          <p:cNvPr id="11276" name="Picture 12" descr="C:\Users\tjean\Pictures\desc 2 carte mere.jpg">
            <a:hlinkClick r:id="rId6" action="ppaction://hlinksldjump"/>
          </p:cNvPr>
          <p:cNvPicPr>
            <a:picLocks noChangeAspect="1" noChangeArrowheads="1"/>
          </p:cNvPicPr>
          <p:nvPr/>
        </p:nvPicPr>
        <p:blipFill>
          <a:blip r:embed="rId7" cstate="print"/>
          <a:srcRect/>
          <a:stretch>
            <a:fillRect/>
          </a:stretch>
        </p:blipFill>
        <p:spPr bwMode="auto">
          <a:xfrm>
            <a:off x="6322615" y="3356992"/>
            <a:ext cx="2821385" cy="2821385"/>
          </a:xfrm>
          <a:prstGeom prst="rect">
            <a:avLst/>
          </a:prstGeom>
          <a:noFill/>
        </p:spPr>
      </p:pic>
      <p:pic>
        <p:nvPicPr>
          <p:cNvPr id="11277" name="Picture 13" descr="C:\Users\tjean\Pictures\desc 3 carte mere.jpg">
            <a:hlinkClick r:id="rId8" action="ppaction://hlinksldjump"/>
          </p:cNvPr>
          <p:cNvPicPr>
            <a:picLocks noChangeAspect="1" noChangeArrowheads="1"/>
          </p:cNvPicPr>
          <p:nvPr/>
        </p:nvPicPr>
        <p:blipFill>
          <a:blip r:embed="rId9" cstate="print"/>
          <a:srcRect/>
          <a:stretch>
            <a:fillRect/>
          </a:stretch>
        </p:blipFill>
        <p:spPr bwMode="auto">
          <a:xfrm>
            <a:off x="6661884" y="836712"/>
            <a:ext cx="2365977" cy="1656184"/>
          </a:xfrm>
          <a:prstGeom prst="rect">
            <a:avLst/>
          </a:prstGeom>
          <a:noFill/>
        </p:spPr>
      </p:pic>
      <p:sp>
        <p:nvSpPr>
          <p:cNvPr id="12" name="Flèche droite 11">
            <a:hlinkClick r:id="rId8" action="ppaction://hlinksldjump"/>
          </p:cNvPr>
          <p:cNvSpPr/>
          <p:nvPr/>
        </p:nvSpPr>
        <p:spPr>
          <a:xfrm>
            <a:off x="7812360" y="2564904"/>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a:hlinkClick r:id="rId6" action="ppaction://hlinksldjump"/>
          </p:cNvPr>
          <p:cNvSpPr/>
          <p:nvPr/>
        </p:nvSpPr>
        <p:spPr>
          <a:xfrm>
            <a:off x="7812360" y="6237312"/>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additive="base">
                                        <p:cTn id="13" dur="500" fill="hold"/>
                                        <p:tgtEl>
                                          <p:spTgt spid="30726"/>
                                        </p:tgtEl>
                                        <p:attrNameLst>
                                          <p:attrName>ppt_x</p:attrName>
                                        </p:attrNameLst>
                                      </p:cBhvr>
                                      <p:tavLst>
                                        <p:tav tm="0">
                                          <p:val>
                                            <p:strVal val="0-#ppt_w/2"/>
                                          </p:val>
                                        </p:tav>
                                        <p:tav tm="100000">
                                          <p:val>
                                            <p:strVal val="#ppt_x"/>
                                          </p:val>
                                        </p:tav>
                                      </p:tavLst>
                                    </p:anim>
                                    <p:anim calcmode="lin" valueType="num">
                                      <p:cBhvr additive="base">
                                        <p:cTn id="14"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additive="base">
                                        <p:cTn id="19" dur="500" fill="hold"/>
                                        <p:tgtEl>
                                          <p:spTgt spid="11274"/>
                                        </p:tgtEl>
                                        <p:attrNameLst>
                                          <p:attrName>ppt_x</p:attrName>
                                        </p:attrNameLst>
                                      </p:cBhvr>
                                      <p:tavLst>
                                        <p:tav tm="0">
                                          <p:val>
                                            <p:strVal val="#ppt_x"/>
                                          </p:val>
                                        </p:tav>
                                        <p:tav tm="100000">
                                          <p:val>
                                            <p:strVal val="#ppt_x"/>
                                          </p:val>
                                        </p:tav>
                                      </p:tavLst>
                                    </p:anim>
                                    <p:anim calcmode="lin" valueType="num">
                                      <p:cBhvr additive="base">
                                        <p:cTn id="20" dur="500" fill="hold"/>
                                        <p:tgtEl>
                                          <p:spTgt spid="1127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77"/>
                                        </p:tgtEl>
                                        <p:attrNameLst>
                                          <p:attrName>style.visibility</p:attrName>
                                        </p:attrNameLst>
                                      </p:cBhvr>
                                      <p:to>
                                        <p:strVal val="visible"/>
                                      </p:to>
                                    </p:set>
                                    <p:anim calcmode="lin" valueType="num">
                                      <p:cBhvr additive="base">
                                        <p:cTn id="23" dur="500" fill="hold"/>
                                        <p:tgtEl>
                                          <p:spTgt spid="11277"/>
                                        </p:tgtEl>
                                        <p:attrNameLst>
                                          <p:attrName>ppt_x</p:attrName>
                                        </p:attrNameLst>
                                      </p:cBhvr>
                                      <p:tavLst>
                                        <p:tav tm="0">
                                          <p:val>
                                            <p:strVal val="#ppt_x"/>
                                          </p:val>
                                        </p:tav>
                                        <p:tav tm="100000">
                                          <p:val>
                                            <p:strVal val="#ppt_x"/>
                                          </p:val>
                                        </p:tav>
                                      </p:tavLst>
                                    </p:anim>
                                    <p:anim calcmode="lin" valueType="num">
                                      <p:cBhvr additive="base">
                                        <p:cTn id="24"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0727"/>
                                        </p:tgtEl>
                                        <p:attrNameLst>
                                          <p:attrName>style.visibility</p:attrName>
                                        </p:attrNameLst>
                                      </p:cBhvr>
                                      <p:to>
                                        <p:strVal val="visible"/>
                                      </p:to>
                                    </p:set>
                                    <p:anim calcmode="lin" valueType="num">
                                      <p:cBhvr additive="base">
                                        <p:cTn id="29" dur="500" fill="hold"/>
                                        <p:tgtEl>
                                          <p:spTgt spid="30727"/>
                                        </p:tgtEl>
                                        <p:attrNameLst>
                                          <p:attrName>ppt_x</p:attrName>
                                        </p:attrNameLst>
                                      </p:cBhvr>
                                      <p:tavLst>
                                        <p:tav tm="0">
                                          <p:val>
                                            <p:strVal val="0-#ppt_w/2"/>
                                          </p:val>
                                        </p:tav>
                                        <p:tav tm="100000">
                                          <p:val>
                                            <p:strVal val="#ppt_x"/>
                                          </p:val>
                                        </p:tav>
                                      </p:tavLst>
                                    </p:anim>
                                    <p:anim calcmode="lin" valueType="num">
                                      <p:cBhvr additive="base">
                                        <p:cTn id="30"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0728"/>
                                        </p:tgtEl>
                                        <p:attrNameLst>
                                          <p:attrName>style.visibility</p:attrName>
                                        </p:attrNameLst>
                                      </p:cBhvr>
                                      <p:to>
                                        <p:strVal val="visible"/>
                                      </p:to>
                                    </p:set>
                                    <p:anim calcmode="lin" valueType="num">
                                      <p:cBhvr additive="base">
                                        <p:cTn id="35" dur="500" fill="hold"/>
                                        <p:tgtEl>
                                          <p:spTgt spid="30728"/>
                                        </p:tgtEl>
                                        <p:attrNameLst>
                                          <p:attrName>ppt_x</p:attrName>
                                        </p:attrNameLst>
                                      </p:cBhvr>
                                      <p:tavLst>
                                        <p:tav tm="0">
                                          <p:val>
                                            <p:strVal val="0-#ppt_w/2"/>
                                          </p:val>
                                        </p:tav>
                                        <p:tav tm="100000">
                                          <p:val>
                                            <p:strVal val="#ppt_x"/>
                                          </p:val>
                                        </p:tav>
                                      </p:tavLst>
                                    </p:anim>
                                    <p:anim calcmode="lin" valueType="num">
                                      <p:cBhvr additive="base">
                                        <p:cTn id="36" dur="500" fill="hold"/>
                                        <p:tgtEl>
                                          <p:spTgt spid="30728"/>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276"/>
                                        </p:tgtEl>
                                        <p:attrNameLst>
                                          <p:attrName>style.visibility</p:attrName>
                                        </p:attrNameLst>
                                      </p:cBhvr>
                                      <p:to>
                                        <p:strVal val="visible"/>
                                      </p:to>
                                    </p:set>
                                    <p:anim calcmode="lin" valueType="num">
                                      <p:cBhvr additive="base">
                                        <p:cTn id="39" dur="500" fill="hold"/>
                                        <p:tgtEl>
                                          <p:spTgt spid="11276"/>
                                        </p:tgtEl>
                                        <p:attrNameLst>
                                          <p:attrName>ppt_x</p:attrName>
                                        </p:attrNameLst>
                                      </p:cBhvr>
                                      <p:tavLst>
                                        <p:tav tm="0">
                                          <p:val>
                                            <p:strVal val="#ppt_x"/>
                                          </p:val>
                                        </p:tav>
                                        <p:tav tm="100000">
                                          <p:val>
                                            <p:strVal val="#ppt_x"/>
                                          </p:val>
                                        </p:tav>
                                      </p:tavLst>
                                    </p:anim>
                                    <p:anim calcmode="lin" valueType="num">
                                      <p:cBhvr additive="base">
                                        <p:cTn id="40" dur="500" fill="hold"/>
                                        <p:tgtEl>
                                          <p:spTgt spid="1127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275"/>
                                        </p:tgtEl>
                                        <p:attrNameLst>
                                          <p:attrName>style.visibility</p:attrName>
                                        </p:attrNameLst>
                                      </p:cBhvr>
                                      <p:to>
                                        <p:strVal val="visible"/>
                                      </p:to>
                                    </p:set>
                                    <p:anim calcmode="lin" valueType="num">
                                      <p:cBhvr additive="base">
                                        <p:cTn id="43" dur="500" fill="hold"/>
                                        <p:tgtEl>
                                          <p:spTgt spid="11275"/>
                                        </p:tgtEl>
                                        <p:attrNameLst>
                                          <p:attrName>ppt_x</p:attrName>
                                        </p:attrNameLst>
                                      </p:cBhvr>
                                      <p:tavLst>
                                        <p:tav tm="0">
                                          <p:val>
                                            <p:strVal val="#ppt_x"/>
                                          </p:val>
                                        </p:tav>
                                        <p:tav tm="100000">
                                          <p:val>
                                            <p:strVal val="#ppt_x"/>
                                          </p:val>
                                        </p:tav>
                                      </p:tavLst>
                                    </p:anim>
                                    <p:anim calcmode="lin" valueType="num">
                                      <p:cBhvr additive="base">
                                        <p:cTn id="44"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6" grpId="0" autoUpdateAnimBg="0"/>
      <p:bldP spid="30727" grpId="0" autoUpdateAnimBg="0"/>
      <p:bldP spid="3072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BF689433-A6EC-4EAE-8B1A-EA282BCC9C5F}" type="slidenum">
              <a:rPr lang="fr-FR"/>
              <a:pPr>
                <a:defRPr/>
              </a:pPr>
              <a:t>8</a:t>
            </a:fld>
            <a:endParaRPr lang="fr-FR"/>
          </a:p>
        </p:txBody>
      </p:sp>
      <p:sp>
        <p:nvSpPr>
          <p:cNvPr id="32771" name="Rectangle 3"/>
          <p:cNvSpPr>
            <a:spLocks noChangeArrowheads="1"/>
          </p:cNvSpPr>
          <p:nvPr/>
        </p:nvSpPr>
        <p:spPr bwMode="auto">
          <a:xfrm>
            <a:off x="2755900" y="0"/>
            <a:ext cx="3630613" cy="579438"/>
          </a:xfrm>
          <a:prstGeom prst="rect">
            <a:avLst/>
          </a:prstGeom>
          <a:noFill/>
          <a:ln w="9525">
            <a:noFill/>
            <a:miter lim="800000"/>
            <a:headEnd/>
            <a:tailEnd/>
          </a:ln>
        </p:spPr>
        <p:txBody>
          <a:bodyPr wrap="none">
            <a:spAutoFit/>
          </a:bodyPr>
          <a:lstStyle/>
          <a:p>
            <a:r>
              <a:rPr lang="fr-FR" sz="3200" b="1">
                <a:solidFill>
                  <a:srgbClr val="FFFF00"/>
                </a:solidFill>
                <a:latin typeface="FNACRegular-Bold" charset="0"/>
              </a:rPr>
              <a:t>Le microprocesseur</a:t>
            </a:r>
          </a:p>
        </p:txBody>
      </p:sp>
      <p:pic>
        <p:nvPicPr>
          <p:cNvPr id="32772" name="Picture 4" descr="C:\Documents and Settings\Propriétaire\Mes documents\informatique\images\installer-processeur-1.jpg"/>
          <p:cNvPicPr>
            <a:picLocks noChangeAspect="1" noChangeArrowheads="1"/>
          </p:cNvPicPr>
          <p:nvPr/>
        </p:nvPicPr>
        <p:blipFill>
          <a:blip r:embed="rId3" cstate="print"/>
          <a:stretch>
            <a:fillRect/>
          </a:stretch>
        </p:blipFill>
        <p:spPr bwMode="auto">
          <a:xfrm>
            <a:off x="6096000" y="1098804"/>
            <a:ext cx="2743200" cy="1536192"/>
          </a:xfrm>
          <a:prstGeom prst="rect">
            <a:avLst/>
          </a:prstGeom>
          <a:noFill/>
          <a:ln w="9525">
            <a:noFill/>
            <a:miter lim="800000"/>
            <a:headEnd/>
            <a:tailEnd/>
          </a:ln>
        </p:spPr>
      </p:pic>
      <p:pic>
        <p:nvPicPr>
          <p:cNvPr id="32773" name="Picture 5" descr="C:\Documents and Settings\Propriétaire\Mes documents\informatique\images\7175.jpg"/>
          <p:cNvPicPr>
            <a:picLocks noChangeAspect="1" noChangeArrowheads="1"/>
          </p:cNvPicPr>
          <p:nvPr/>
        </p:nvPicPr>
        <p:blipFill>
          <a:blip r:embed="rId4" cstate="print"/>
          <a:stretch>
            <a:fillRect/>
          </a:stretch>
        </p:blipFill>
        <p:spPr bwMode="auto">
          <a:xfrm>
            <a:off x="6269532" y="3429000"/>
            <a:ext cx="2548536" cy="2270125"/>
          </a:xfrm>
          <a:prstGeom prst="rect">
            <a:avLst/>
          </a:prstGeom>
          <a:noFill/>
          <a:ln w="9525">
            <a:noFill/>
            <a:miter lim="800000"/>
            <a:headEnd/>
            <a:tailEnd/>
          </a:ln>
        </p:spPr>
      </p:pic>
      <p:sp>
        <p:nvSpPr>
          <p:cNvPr id="32774" name="Text Box 6"/>
          <p:cNvSpPr txBox="1">
            <a:spLocks noChangeArrowheads="1"/>
          </p:cNvSpPr>
          <p:nvPr/>
        </p:nvSpPr>
        <p:spPr bwMode="auto">
          <a:xfrm>
            <a:off x="0" y="685800"/>
            <a:ext cx="5791200" cy="1354217"/>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800" dirty="0">
                <a:solidFill>
                  <a:srgbClr val="FFFF00"/>
                </a:solidFill>
                <a:latin typeface="DIN-Regular" charset="0"/>
              </a:rPr>
              <a:t> </a:t>
            </a:r>
            <a:r>
              <a:rPr lang="fr-FR" sz="1600" dirty="0">
                <a:solidFill>
                  <a:schemeClr val="bg2"/>
                </a:solidFill>
                <a:latin typeface="Comic Sans MS" pitchFamily="66" charset="0"/>
              </a:rPr>
              <a:t>La performance d’un ordinateur, c’est à dire sa capacité à exécuter aussi vite que possible le (les) programme(s) en</a:t>
            </a:r>
          </a:p>
          <a:p>
            <a:r>
              <a:rPr lang="fr-FR" sz="1600" dirty="0" smtClean="0">
                <a:solidFill>
                  <a:schemeClr val="bg2"/>
                </a:solidFill>
                <a:latin typeface="Comic Sans MS" pitchFamily="66" charset="0"/>
              </a:rPr>
              <a:t>Cours. Cela dépend de </a:t>
            </a:r>
            <a:r>
              <a:rPr lang="fr-FR" sz="1600" dirty="0">
                <a:solidFill>
                  <a:schemeClr val="bg2"/>
                </a:solidFill>
                <a:latin typeface="Comic Sans MS" pitchFamily="66" charset="0"/>
              </a:rPr>
              <a:t>la performance de ses composants, et en premier lieu celle de son microprocesseur. </a:t>
            </a:r>
            <a:br>
              <a:rPr lang="fr-FR" sz="1600" dirty="0">
                <a:solidFill>
                  <a:schemeClr val="bg2"/>
                </a:solidFill>
                <a:latin typeface="Comic Sans MS" pitchFamily="66" charset="0"/>
              </a:rPr>
            </a:br>
            <a:r>
              <a:rPr lang="fr-FR" sz="1600" dirty="0" smtClean="0">
                <a:solidFill>
                  <a:schemeClr val="bg2"/>
                </a:solidFill>
                <a:latin typeface="Comic Sans MS" pitchFamily="66" charset="0"/>
              </a:rPr>
              <a:t>.</a:t>
            </a:r>
            <a:endParaRPr lang="fr-FR" sz="1600" dirty="0">
              <a:solidFill>
                <a:schemeClr val="bg2"/>
              </a:solidFill>
              <a:latin typeface="Comic Sans MS" pitchFamily="66" charset="0"/>
            </a:endParaRPr>
          </a:p>
        </p:txBody>
      </p:sp>
      <p:sp>
        <p:nvSpPr>
          <p:cNvPr id="32775" name="Text Box 7"/>
          <p:cNvSpPr txBox="1">
            <a:spLocks noChangeArrowheads="1"/>
          </p:cNvSpPr>
          <p:nvPr/>
        </p:nvSpPr>
        <p:spPr bwMode="auto">
          <a:xfrm>
            <a:off x="0" y="2420888"/>
            <a:ext cx="5768975" cy="1600438"/>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800" dirty="0">
                <a:solidFill>
                  <a:schemeClr val="bg2"/>
                </a:solidFill>
                <a:latin typeface="DIN-Regular" charset="0"/>
              </a:rPr>
              <a:t> </a:t>
            </a:r>
            <a:r>
              <a:rPr lang="fr-FR" sz="1600" dirty="0">
                <a:solidFill>
                  <a:schemeClr val="bg2"/>
                </a:solidFill>
                <a:latin typeface="Comic Sans MS" pitchFamily="66" charset="0"/>
              </a:rPr>
              <a:t>C’est encore vrai aujourd’hui, à technologie de processeurs identique. Mais il existe désormais différentes façons de leur faire traiter les informations, comme le « Dual </a:t>
            </a:r>
            <a:r>
              <a:rPr lang="fr-FR" sz="1600" dirty="0" err="1">
                <a:solidFill>
                  <a:schemeClr val="bg2"/>
                </a:solidFill>
                <a:latin typeface="Comic Sans MS" pitchFamily="66" charset="0"/>
              </a:rPr>
              <a:t>Core</a:t>
            </a:r>
            <a:r>
              <a:rPr lang="fr-FR" sz="1600" dirty="0">
                <a:solidFill>
                  <a:schemeClr val="bg2"/>
                </a:solidFill>
                <a:latin typeface="Comic Sans MS" pitchFamily="66" charset="0"/>
              </a:rPr>
              <a:t> », (double </a:t>
            </a:r>
            <a:r>
              <a:rPr lang="fr-FR" sz="1600" dirty="0" err="1">
                <a:solidFill>
                  <a:schemeClr val="bg2"/>
                </a:solidFill>
                <a:latin typeface="Comic Sans MS" pitchFamily="66" charset="0"/>
              </a:rPr>
              <a:t>coeur</a:t>
            </a:r>
            <a:r>
              <a:rPr lang="fr-FR" sz="1600" dirty="0">
                <a:solidFill>
                  <a:schemeClr val="bg2"/>
                </a:solidFill>
                <a:latin typeface="Comic Sans MS" pitchFamily="66" charset="0"/>
              </a:rPr>
              <a:t>) qui combine 2 processeurs en 1, voire le « Quad »,4 en 1 pour plus d’efficacité !</a:t>
            </a:r>
          </a:p>
        </p:txBody>
      </p:sp>
      <p:sp>
        <p:nvSpPr>
          <p:cNvPr id="32776" name="Text Box 8"/>
          <p:cNvSpPr txBox="1">
            <a:spLocks noChangeArrowheads="1"/>
          </p:cNvSpPr>
          <p:nvPr/>
        </p:nvSpPr>
        <p:spPr bwMode="auto">
          <a:xfrm>
            <a:off x="0" y="4797152"/>
            <a:ext cx="6302375" cy="584775"/>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600" dirty="0">
                <a:solidFill>
                  <a:schemeClr val="bg2"/>
                </a:solidFill>
                <a:latin typeface="Comic Sans MS" pitchFamily="66" charset="0"/>
              </a:rPr>
              <a:t>Deux fabricants se partagent le marché pour les ordinateurs personnels : Intel ( leader ) et AMD ( challenger )</a:t>
            </a:r>
          </a:p>
        </p:txBody>
      </p:sp>
      <p:pic>
        <p:nvPicPr>
          <p:cNvPr id="12297" name="Picture 16" descr="https://www.cim26.net/local/cache-vignettes/L115xH146/siteon0-dc90f.gif?1534399052"/>
          <p:cNvPicPr>
            <a:picLocks noChangeAspect="1" noChangeArrowheads="1"/>
          </p:cNvPicPr>
          <p:nvPr/>
        </p:nvPicPr>
        <p:blipFill>
          <a:blip r:embed="rId5"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ppt_x"/>
                                          </p:val>
                                        </p:tav>
                                        <p:tav tm="100000">
                                          <p:val>
                                            <p:strVal val="#ppt_x"/>
                                          </p:val>
                                        </p:tav>
                                      </p:tavLst>
                                    </p:anim>
                                    <p:anim calcmode="lin" valueType="num">
                                      <p:cBhvr additive="base">
                                        <p:cTn id="8" dur="500" fill="hold"/>
                                        <p:tgtEl>
                                          <p:spTgt spid="3277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additive="base">
                                        <p:cTn id="13" dur="500" fill="hold"/>
                                        <p:tgtEl>
                                          <p:spTgt spid="32774"/>
                                        </p:tgtEl>
                                        <p:attrNameLst>
                                          <p:attrName>ppt_x</p:attrName>
                                        </p:attrNameLst>
                                      </p:cBhvr>
                                      <p:tavLst>
                                        <p:tav tm="0">
                                          <p:val>
                                            <p:strVal val="0-#ppt_w/2"/>
                                          </p:val>
                                        </p:tav>
                                        <p:tav tm="100000">
                                          <p:val>
                                            <p:strVal val="#ppt_x"/>
                                          </p:val>
                                        </p:tav>
                                      </p:tavLst>
                                    </p:anim>
                                    <p:anim calcmode="lin" valueType="num">
                                      <p:cBhvr additive="base">
                                        <p:cTn id="14" dur="500" fill="hold"/>
                                        <p:tgtEl>
                                          <p:spTgt spid="327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2772"/>
                                        </p:tgtEl>
                                        <p:attrNameLst>
                                          <p:attrName>style.visibility</p:attrName>
                                        </p:attrNameLst>
                                      </p:cBhvr>
                                      <p:to>
                                        <p:strVal val="visible"/>
                                      </p:to>
                                    </p:set>
                                    <p:animEffect transition="in" filter="barn(inHorizontal)">
                                      <p:cBhvr>
                                        <p:cTn id="19" dur="500"/>
                                        <p:tgtEl>
                                          <p:spTgt spid="3277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775"/>
                                        </p:tgtEl>
                                        <p:attrNameLst>
                                          <p:attrName>style.visibility</p:attrName>
                                        </p:attrNameLst>
                                      </p:cBhvr>
                                      <p:to>
                                        <p:strVal val="visible"/>
                                      </p:to>
                                    </p:set>
                                    <p:anim calcmode="lin" valueType="num">
                                      <p:cBhvr additive="base">
                                        <p:cTn id="24" dur="500" fill="hold"/>
                                        <p:tgtEl>
                                          <p:spTgt spid="32775"/>
                                        </p:tgtEl>
                                        <p:attrNameLst>
                                          <p:attrName>ppt_x</p:attrName>
                                        </p:attrNameLst>
                                      </p:cBhvr>
                                      <p:tavLst>
                                        <p:tav tm="0">
                                          <p:val>
                                            <p:strVal val="0-#ppt_w/2"/>
                                          </p:val>
                                        </p:tav>
                                        <p:tav tm="100000">
                                          <p:val>
                                            <p:strVal val="#ppt_x"/>
                                          </p:val>
                                        </p:tav>
                                      </p:tavLst>
                                    </p:anim>
                                    <p:anim calcmode="lin" valueType="num">
                                      <p:cBhvr additive="base">
                                        <p:cTn id="25" dur="500" fill="hold"/>
                                        <p:tgtEl>
                                          <p:spTgt spid="3277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nodeType="clickEffect">
                                  <p:stCondLst>
                                    <p:cond delay="0"/>
                                  </p:stCondLst>
                                  <p:childTnLst>
                                    <p:set>
                                      <p:cBhvr>
                                        <p:cTn id="29" dur="1" fill="hold">
                                          <p:stCondLst>
                                            <p:cond delay="0"/>
                                          </p:stCondLst>
                                        </p:cTn>
                                        <p:tgtEl>
                                          <p:spTgt spid="32773"/>
                                        </p:tgtEl>
                                        <p:attrNameLst>
                                          <p:attrName>style.visibility</p:attrName>
                                        </p:attrNameLst>
                                      </p:cBhvr>
                                      <p:to>
                                        <p:strVal val="visible"/>
                                      </p:to>
                                    </p:set>
                                    <p:animEffect transition="in" filter="barn(outHorizontal)">
                                      <p:cBhvr>
                                        <p:cTn id="30" dur="500"/>
                                        <p:tgtEl>
                                          <p:spTgt spid="3277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2776"/>
                                        </p:tgtEl>
                                        <p:attrNameLst>
                                          <p:attrName>style.visibility</p:attrName>
                                        </p:attrNameLst>
                                      </p:cBhvr>
                                      <p:to>
                                        <p:strVal val="visible"/>
                                      </p:to>
                                    </p:set>
                                    <p:anim calcmode="lin" valueType="num">
                                      <p:cBhvr additive="base">
                                        <p:cTn id="35" dur="500" fill="hold"/>
                                        <p:tgtEl>
                                          <p:spTgt spid="32776"/>
                                        </p:tgtEl>
                                        <p:attrNameLst>
                                          <p:attrName>ppt_x</p:attrName>
                                        </p:attrNameLst>
                                      </p:cBhvr>
                                      <p:tavLst>
                                        <p:tav tm="0">
                                          <p:val>
                                            <p:strVal val="0-#ppt_w/2"/>
                                          </p:val>
                                        </p:tav>
                                        <p:tav tm="100000">
                                          <p:val>
                                            <p:strVal val="#ppt_x"/>
                                          </p:val>
                                        </p:tav>
                                      </p:tavLst>
                                    </p:anim>
                                    <p:anim calcmode="lin" valueType="num">
                                      <p:cBhvr additive="base">
                                        <p:cTn id="36" dur="500" fill="hold"/>
                                        <p:tgtEl>
                                          <p:spTgt spid="327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4" grpId="0" autoUpdateAnimBg="0"/>
      <p:bldP spid="32775" grpId="0" autoUpdateAnimBg="0"/>
      <p:bldP spid="3277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34822" name="Picture 6" descr="C:\Documents and Settings\Propriétaire\Mes documents\informatique\images\13.jpg"/>
          <p:cNvPicPr>
            <a:picLocks noChangeAspect="1" noChangeArrowheads="1"/>
          </p:cNvPicPr>
          <p:nvPr/>
        </p:nvPicPr>
        <p:blipFill>
          <a:blip r:embed="rId3" cstate="print"/>
          <a:srcRect/>
          <a:stretch>
            <a:fillRect/>
          </a:stretch>
        </p:blipFill>
        <p:spPr bwMode="auto">
          <a:xfrm>
            <a:off x="5724128" y="609600"/>
            <a:ext cx="3257947" cy="2686050"/>
          </a:xfrm>
          <a:prstGeom prst="rect">
            <a:avLst/>
          </a:prstGeom>
          <a:noFill/>
          <a:ln w="9525">
            <a:noFill/>
            <a:miter lim="800000"/>
            <a:headEnd/>
            <a:tailEnd/>
          </a:ln>
        </p:spPr>
      </p:pic>
      <p:sp>
        <p:nvSpPr>
          <p:cNvPr id="8" name="Espace réservé du numéro de diapositive 5"/>
          <p:cNvSpPr>
            <a:spLocks noGrp="1"/>
          </p:cNvSpPr>
          <p:nvPr>
            <p:ph type="sldNum" sz="quarter" idx="12"/>
          </p:nvPr>
        </p:nvSpPr>
        <p:spPr/>
        <p:txBody>
          <a:bodyPr/>
          <a:lstStyle/>
          <a:p>
            <a:pPr>
              <a:defRPr/>
            </a:pPr>
            <a:fld id="{798FDD3B-16F0-46EC-8EAB-26282DD371F9}" type="slidenum">
              <a:rPr lang="fr-FR"/>
              <a:pPr>
                <a:defRPr/>
              </a:pPr>
              <a:t>9</a:t>
            </a:fld>
            <a:endParaRPr lang="fr-FR"/>
          </a:p>
        </p:txBody>
      </p:sp>
      <p:sp>
        <p:nvSpPr>
          <p:cNvPr id="34819" name="Rectangle 3"/>
          <p:cNvSpPr>
            <a:spLocks noChangeArrowheads="1"/>
          </p:cNvSpPr>
          <p:nvPr/>
        </p:nvSpPr>
        <p:spPr bwMode="auto">
          <a:xfrm>
            <a:off x="3022600" y="0"/>
            <a:ext cx="3397084" cy="584775"/>
          </a:xfrm>
          <a:prstGeom prst="rect">
            <a:avLst/>
          </a:prstGeom>
          <a:noFill/>
          <a:ln w="9525">
            <a:noFill/>
            <a:miter lim="800000"/>
            <a:headEnd/>
            <a:tailEnd/>
          </a:ln>
        </p:spPr>
        <p:txBody>
          <a:bodyPr wrap="none">
            <a:spAutoFit/>
          </a:bodyPr>
          <a:lstStyle/>
          <a:p>
            <a:r>
              <a:rPr lang="fr-FR" sz="3200" b="1" dirty="0">
                <a:solidFill>
                  <a:schemeClr val="bg2"/>
                </a:solidFill>
                <a:latin typeface="FNACRegular-Bold" charset="0"/>
              </a:rPr>
              <a:t>La mémoire vive</a:t>
            </a:r>
          </a:p>
        </p:txBody>
      </p:sp>
      <p:sp>
        <p:nvSpPr>
          <p:cNvPr id="34820" name="Text Box 4"/>
          <p:cNvSpPr txBox="1">
            <a:spLocks noChangeArrowheads="1"/>
          </p:cNvSpPr>
          <p:nvPr/>
        </p:nvSpPr>
        <p:spPr bwMode="auto">
          <a:xfrm>
            <a:off x="0" y="533401"/>
            <a:ext cx="5724128" cy="2062103"/>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600" dirty="0">
                <a:solidFill>
                  <a:srgbClr val="FFFF00"/>
                </a:solidFill>
                <a:latin typeface="Comic Sans MS" pitchFamily="66" charset="0"/>
              </a:rPr>
              <a:t> </a:t>
            </a:r>
            <a:r>
              <a:rPr lang="fr-FR" sz="1600" dirty="0">
                <a:solidFill>
                  <a:schemeClr val="bg2"/>
                </a:solidFill>
                <a:latin typeface="Comic Sans MS" pitchFamily="66" charset="0"/>
              </a:rPr>
              <a:t>Il en faut ! Et plus il y a de </a:t>
            </a:r>
            <a:r>
              <a:rPr lang="fr-FR" sz="1600" dirty="0" smtClean="0">
                <a:solidFill>
                  <a:schemeClr val="bg2"/>
                </a:solidFill>
                <a:latin typeface="Comic Sans MS" pitchFamily="66" charset="0"/>
              </a:rPr>
              <a:t>gigaoctet (GO)dans </a:t>
            </a:r>
            <a:r>
              <a:rPr lang="fr-FR" sz="1600" dirty="0">
                <a:solidFill>
                  <a:schemeClr val="bg2"/>
                </a:solidFill>
                <a:latin typeface="Comic Sans MS" pitchFamily="66" charset="0"/>
              </a:rPr>
              <a:t>cette mémoire, et mieux c’est </a:t>
            </a:r>
            <a:r>
              <a:rPr lang="fr-FR" sz="1600" dirty="0" smtClean="0">
                <a:solidFill>
                  <a:schemeClr val="bg2"/>
                </a:solidFill>
                <a:latin typeface="Comic Sans MS" pitchFamily="66" charset="0"/>
              </a:rPr>
              <a:t>! (limité aux installation en 32 bits à 16Go maximum)</a:t>
            </a:r>
          </a:p>
          <a:p>
            <a:pPr>
              <a:buClr>
                <a:schemeClr val="bg2"/>
              </a:buClr>
              <a:buFont typeface="Wingdings" pitchFamily="2" charset="2"/>
              <a:buChar char="Ø"/>
            </a:pPr>
            <a:endParaRPr lang="fr-FR" sz="1600" dirty="0">
              <a:solidFill>
                <a:schemeClr val="bg2"/>
              </a:solidFill>
              <a:latin typeface="Comic Sans MS" pitchFamily="66" charset="0"/>
            </a:endParaRPr>
          </a:p>
          <a:p>
            <a:r>
              <a:rPr lang="fr-FR" sz="1600" dirty="0">
                <a:solidFill>
                  <a:schemeClr val="bg2"/>
                </a:solidFill>
                <a:latin typeface="Comic Sans MS" pitchFamily="66" charset="0"/>
              </a:rPr>
              <a:t>Car c’est là que l’ordinateur stocke temporairement</a:t>
            </a:r>
          </a:p>
          <a:p>
            <a:r>
              <a:rPr lang="fr-FR" sz="1600" dirty="0">
                <a:solidFill>
                  <a:schemeClr val="bg2"/>
                </a:solidFill>
                <a:latin typeface="Comic Sans MS" pitchFamily="66" charset="0"/>
              </a:rPr>
              <a:t>les données et programmes qu’il est en train d’utiliser. </a:t>
            </a:r>
            <a:br>
              <a:rPr lang="fr-FR" sz="1600" dirty="0">
                <a:solidFill>
                  <a:schemeClr val="bg2"/>
                </a:solidFill>
                <a:latin typeface="Comic Sans MS" pitchFamily="66" charset="0"/>
              </a:rPr>
            </a:br>
            <a:r>
              <a:rPr lang="fr-FR" sz="1600" dirty="0">
                <a:solidFill>
                  <a:schemeClr val="bg2"/>
                </a:solidFill>
                <a:latin typeface="Comic Sans MS" pitchFamily="66" charset="0"/>
              </a:rPr>
              <a:t>Plus il en a et plus vite il pourra traiter l’information. </a:t>
            </a:r>
            <a:br>
              <a:rPr lang="fr-FR" sz="1600" dirty="0">
                <a:solidFill>
                  <a:schemeClr val="bg2"/>
                </a:solidFill>
                <a:latin typeface="Comic Sans MS" pitchFamily="66" charset="0"/>
              </a:rPr>
            </a:br>
            <a:endParaRPr lang="fr-FR" sz="1600" dirty="0">
              <a:solidFill>
                <a:schemeClr val="bg2"/>
              </a:solidFill>
              <a:latin typeface="Comic Sans MS" pitchFamily="66" charset="0"/>
            </a:endParaRPr>
          </a:p>
        </p:txBody>
      </p:sp>
      <p:sp>
        <p:nvSpPr>
          <p:cNvPr id="34821" name="Text Box 5"/>
          <p:cNvSpPr txBox="1">
            <a:spLocks noChangeArrowheads="1"/>
          </p:cNvSpPr>
          <p:nvPr/>
        </p:nvSpPr>
        <p:spPr bwMode="auto">
          <a:xfrm>
            <a:off x="37901" y="3460690"/>
            <a:ext cx="7315200" cy="1815882"/>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Ø"/>
            </a:pPr>
            <a:r>
              <a:rPr lang="fr-FR" sz="1600" dirty="0" smtClean="0">
                <a:solidFill>
                  <a:schemeClr val="bg2"/>
                </a:solidFill>
                <a:latin typeface="Comic Sans MS" pitchFamily="66" charset="0"/>
              </a:rPr>
              <a:t>L’ajout </a:t>
            </a:r>
            <a:r>
              <a:rPr lang="fr-FR" sz="1600" dirty="0">
                <a:solidFill>
                  <a:schemeClr val="bg2"/>
                </a:solidFill>
                <a:latin typeface="Comic Sans MS" pitchFamily="66" charset="0"/>
              </a:rPr>
              <a:t>de barrettes dans des emplacements dévolus permet d’augmenter la taille mémoire ( </a:t>
            </a:r>
            <a:r>
              <a:rPr lang="fr-FR" sz="1600" dirty="0">
                <a:solidFill>
                  <a:srgbClr val="FF0000"/>
                </a:solidFill>
                <a:latin typeface="Comic Sans MS" pitchFamily="66" charset="0"/>
              </a:rPr>
              <a:t>vérifier à l'achat que vous avez un ou des emplacements libres supplémentaires</a:t>
            </a:r>
            <a:r>
              <a:rPr lang="fr-FR" sz="1600" dirty="0" smtClean="0">
                <a:solidFill>
                  <a:schemeClr val="bg2"/>
                </a:solidFill>
                <a:latin typeface="Comic Sans MS" pitchFamily="66" charset="0"/>
              </a:rPr>
              <a:t>)</a:t>
            </a:r>
          </a:p>
          <a:p>
            <a:endParaRPr lang="fr-FR" sz="1600" dirty="0">
              <a:solidFill>
                <a:schemeClr val="bg2"/>
              </a:solidFill>
              <a:latin typeface="Comic Sans MS" pitchFamily="66" charset="0"/>
            </a:endParaRPr>
          </a:p>
          <a:p>
            <a:r>
              <a:rPr lang="fr-FR" sz="1600" dirty="0" smtClean="0">
                <a:solidFill>
                  <a:schemeClr val="bg2"/>
                </a:solidFill>
                <a:latin typeface="Comic Sans MS" pitchFamily="66" charset="0"/>
              </a:rPr>
              <a:t>Aujourd’hui,</a:t>
            </a:r>
            <a:r>
              <a:rPr lang="fr-FR" sz="1600" dirty="0" smtClean="0">
                <a:latin typeface="Comic Sans MS" pitchFamily="66" charset="0"/>
              </a:rPr>
              <a:t> </a:t>
            </a:r>
            <a:r>
              <a:rPr lang="fr-FR" sz="1600" dirty="0" smtClean="0">
                <a:solidFill>
                  <a:schemeClr val="bg2"/>
                </a:solidFill>
                <a:latin typeface="Comic Sans MS" pitchFamily="66" charset="0"/>
              </a:rPr>
              <a:t>une mémoire vive  de 2 Go en 64 bits de 1 Go en 32 bits avec Windows 10 </a:t>
            </a:r>
            <a:r>
              <a:rPr lang="fr-FR" sz="1600" dirty="0">
                <a:solidFill>
                  <a:schemeClr val="bg2"/>
                </a:solidFill>
                <a:latin typeface="Comic Sans MS" pitchFamily="66" charset="0"/>
              </a:rPr>
              <a:t>sont devenus </a:t>
            </a:r>
            <a:r>
              <a:rPr lang="fr-FR" sz="1600" b="1" dirty="0">
                <a:solidFill>
                  <a:schemeClr val="bg2"/>
                </a:solidFill>
                <a:latin typeface="Comic Sans MS" pitchFamily="66" charset="0"/>
              </a:rPr>
              <a:t>le strict minimum</a:t>
            </a:r>
            <a:r>
              <a:rPr lang="fr-FR" sz="1600" dirty="0">
                <a:solidFill>
                  <a:schemeClr val="bg2"/>
                </a:solidFill>
                <a:latin typeface="Comic Sans MS" pitchFamily="66" charset="0"/>
              </a:rPr>
              <a:t> indispensable pour lancer le système d’exploitation et </a:t>
            </a:r>
            <a:r>
              <a:rPr lang="fr-FR" sz="1600" dirty="0">
                <a:solidFill>
                  <a:srgbClr val="FF0000"/>
                </a:solidFill>
                <a:latin typeface="Comic Sans MS" pitchFamily="66" charset="0"/>
              </a:rPr>
              <a:t>une application</a:t>
            </a:r>
            <a:r>
              <a:rPr lang="fr-FR" sz="1600" dirty="0" smtClean="0">
                <a:solidFill>
                  <a:schemeClr val="bg2"/>
                </a:solidFill>
                <a:latin typeface="Comic Sans MS" pitchFamily="66" charset="0"/>
              </a:rPr>
              <a:t>.</a:t>
            </a:r>
            <a:endParaRPr lang="fr-FR" sz="1600" dirty="0">
              <a:solidFill>
                <a:schemeClr val="bg2"/>
              </a:solidFill>
              <a:latin typeface="Comic Sans MS" pitchFamily="66" charset="0"/>
            </a:endParaRPr>
          </a:p>
        </p:txBody>
      </p:sp>
      <p:sp>
        <p:nvSpPr>
          <p:cNvPr id="34823" name="Text Box 7"/>
          <p:cNvSpPr txBox="1">
            <a:spLocks noChangeArrowheads="1"/>
          </p:cNvSpPr>
          <p:nvPr/>
        </p:nvSpPr>
        <p:spPr bwMode="auto">
          <a:xfrm>
            <a:off x="971600" y="5373216"/>
            <a:ext cx="6705600" cy="861774"/>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800" dirty="0">
                <a:solidFill>
                  <a:srgbClr val="FFFF00"/>
                </a:solidFill>
              </a:rPr>
              <a:t> </a:t>
            </a:r>
            <a:r>
              <a:rPr lang="fr-FR" sz="1600" dirty="0">
                <a:solidFill>
                  <a:schemeClr val="bg2"/>
                </a:solidFill>
                <a:latin typeface="Comic Sans MS" pitchFamily="66" charset="0"/>
              </a:rPr>
              <a:t>Une quantité de </a:t>
            </a:r>
            <a:r>
              <a:rPr lang="fr-FR" sz="1600" dirty="0" smtClean="0">
                <a:solidFill>
                  <a:schemeClr val="bg2"/>
                </a:solidFill>
                <a:latin typeface="Comic Sans MS" pitchFamily="66" charset="0"/>
              </a:rPr>
              <a:t>8 GO semble </a:t>
            </a:r>
            <a:r>
              <a:rPr lang="fr-FR" sz="1600" dirty="0">
                <a:solidFill>
                  <a:schemeClr val="bg2"/>
                </a:solidFill>
                <a:latin typeface="Comic Sans MS" pitchFamily="66" charset="0"/>
              </a:rPr>
              <a:t>être actuellement le minimum </a:t>
            </a:r>
            <a:r>
              <a:rPr lang="fr-FR" sz="1600" dirty="0" smtClean="0">
                <a:solidFill>
                  <a:schemeClr val="bg2"/>
                </a:solidFill>
                <a:latin typeface="Comic Sans MS" pitchFamily="66" charset="0"/>
              </a:rPr>
              <a:t>utile. Hors </a:t>
            </a:r>
            <a:r>
              <a:rPr lang="fr-FR" sz="1600" dirty="0" err="1" smtClean="0">
                <a:solidFill>
                  <a:schemeClr val="bg2"/>
                </a:solidFill>
                <a:latin typeface="Comic Sans MS" pitchFamily="66" charset="0"/>
              </a:rPr>
              <a:t>Gamer</a:t>
            </a:r>
            <a:r>
              <a:rPr lang="fr-FR" sz="1600" dirty="0" smtClean="0">
                <a:solidFill>
                  <a:schemeClr val="bg2"/>
                </a:solidFill>
                <a:latin typeface="Comic Sans MS" pitchFamily="66" charset="0"/>
              </a:rPr>
              <a:t>. Je conseille 16 GO pour des applications de conversions audio et vidéo.</a:t>
            </a:r>
            <a:endParaRPr lang="fr-FR" sz="1600" dirty="0">
              <a:solidFill>
                <a:schemeClr val="bg2"/>
              </a:solidFill>
              <a:latin typeface="Comic Sans MS" pitchFamily="66" charset="0"/>
            </a:endParaRPr>
          </a:p>
        </p:txBody>
      </p:sp>
      <p:pic>
        <p:nvPicPr>
          <p:cNvPr id="13320"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251520" y="6021288"/>
            <a:ext cx="550456" cy="698376"/>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4822"/>
                                        </p:tgtEl>
                                        <p:attrNameLst>
                                          <p:attrName>style.visibility</p:attrName>
                                        </p:attrNameLst>
                                      </p:cBhvr>
                                      <p:to>
                                        <p:strVal val="visible"/>
                                      </p:to>
                                    </p:set>
                                    <p:animEffect transition="in" filter="barn(inHorizontal)">
                                      <p:cBhvr>
                                        <p:cTn id="13" dur="500"/>
                                        <p:tgtEl>
                                          <p:spTgt spid="348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20"/>
                                        </p:tgtEl>
                                        <p:attrNameLst>
                                          <p:attrName>style.visibility</p:attrName>
                                        </p:attrNameLst>
                                      </p:cBhvr>
                                      <p:to>
                                        <p:strVal val="visible"/>
                                      </p:to>
                                    </p:set>
                                    <p:anim calcmode="lin" valueType="num">
                                      <p:cBhvr additive="base">
                                        <p:cTn id="18" dur="500" fill="hold"/>
                                        <p:tgtEl>
                                          <p:spTgt spid="34820"/>
                                        </p:tgtEl>
                                        <p:attrNameLst>
                                          <p:attrName>ppt_x</p:attrName>
                                        </p:attrNameLst>
                                      </p:cBhvr>
                                      <p:tavLst>
                                        <p:tav tm="0">
                                          <p:val>
                                            <p:strVal val="0-#ppt_w/2"/>
                                          </p:val>
                                        </p:tav>
                                        <p:tav tm="100000">
                                          <p:val>
                                            <p:strVal val="#ppt_x"/>
                                          </p:val>
                                        </p:tav>
                                      </p:tavLst>
                                    </p:anim>
                                    <p:anim calcmode="lin" valueType="num">
                                      <p:cBhvr additive="base">
                                        <p:cTn id="19"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821"/>
                                        </p:tgtEl>
                                        <p:attrNameLst>
                                          <p:attrName>style.visibility</p:attrName>
                                        </p:attrNameLst>
                                      </p:cBhvr>
                                      <p:to>
                                        <p:strVal val="visible"/>
                                      </p:to>
                                    </p:set>
                                    <p:anim calcmode="lin" valueType="num">
                                      <p:cBhvr additive="base">
                                        <p:cTn id="24" dur="500" fill="hold"/>
                                        <p:tgtEl>
                                          <p:spTgt spid="34821"/>
                                        </p:tgtEl>
                                        <p:attrNameLst>
                                          <p:attrName>ppt_x</p:attrName>
                                        </p:attrNameLst>
                                      </p:cBhvr>
                                      <p:tavLst>
                                        <p:tav tm="0">
                                          <p:val>
                                            <p:strVal val="0-#ppt_w/2"/>
                                          </p:val>
                                        </p:tav>
                                        <p:tav tm="100000">
                                          <p:val>
                                            <p:strVal val="#ppt_x"/>
                                          </p:val>
                                        </p:tav>
                                      </p:tavLst>
                                    </p:anim>
                                    <p:anim calcmode="lin" valueType="num">
                                      <p:cBhvr additive="base">
                                        <p:cTn id="25"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4823"/>
                                        </p:tgtEl>
                                        <p:attrNameLst>
                                          <p:attrName>style.visibility</p:attrName>
                                        </p:attrNameLst>
                                      </p:cBhvr>
                                      <p:to>
                                        <p:strVal val="visible"/>
                                      </p:to>
                                    </p:set>
                                    <p:anim calcmode="lin" valueType="num">
                                      <p:cBhvr additive="base">
                                        <p:cTn id="30" dur="500" fill="hold"/>
                                        <p:tgtEl>
                                          <p:spTgt spid="34823"/>
                                        </p:tgtEl>
                                        <p:attrNameLst>
                                          <p:attrName>ppt_x</p:attrName>
                                        </p:attrNameLst>
                                      </p:cBhvr>
                                      <p:tavLst>
                                        <p:tav tm="0">
                                          <p:val>
                                            <p:strVal val="0-#ppt_w/2"/>
                                          </p:val>
                                        </p:tav>
                                        <p:tav tm="100000">
                                          <p:val>
                                            <p:strVal val="#ppt_x"/>
                                          </p:val>
                                        </p:tav>
                                      </p:tavLst>
                                    </p:anim>
                                    <p:anim calcmode="lin" valueType="num">
                                      <p:cBhvr additive="base">
                                        <p:cTn id="31"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utoUpdateAnimBg="0"/>
      <p:bldP spid="34821" grpId="0" autoUpdateAnimBg="0"/>
      <p:bldP spid="34823"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922</TotalTime>
  <Words>1546</Words>
  <Application>Microsoft Office PowerPoint</Application>
  <PresentationFormat>Affichage à l'écran (4:3)</PresentationFormat>
  <Paragraphs>141</Paragraphs>
  <Slides>18</Slides>
  <Notes>16</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Débit</vt:lpstr>
      <vt:lpstr>Bien choisir son nouvel ordinateur </vt:lpstr>
      <vt:lpstr>Pour quel usage ?</vt:lpstr>
      <vt:lpstr>L'Ordinateur de bureau</vt:lpstr>
      <vt:lpstr>Les portables</vt:lpstr>
      <vt:lpstr> MAC ou PC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Description Composants CM</vt:lpstr>
      <vt:lpstr>Description CM</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Choisir son PC</dc:subject>
  <dc:creator>TIBERI JEAN PATRICK</dc:creator>
  <cp:keywords>Ordinateur</cp:keywords>
  <dc:description>Module CIM26</dc:description>
  <cp:lastModifiedBy>Tiberi Jean Patrick</cp:lastModifiedBy>
  <cp:revision>97</cp:revision>
  <dcterms:created xsi:type="dcterms:W3CDTF">2007-12-17T13:18:54Z</dcterms:created>
  <dcterms:modified xsi:type="dcterms:W3CDTF">2021-02-08T12:29:40Z</dcterms:modified>
  <cp:category>informatique</cp:category>
</cp:coreProperties>
</file>